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0" r:id="rId2"/>
    <p:sldId id="298" r:id="rId3"/>
    <p:sldId id="514" r:id="rId4"/>
    <p:sldId id="497" r:id="rId5"/>
    <p:sldId id="507" r:id="rId6"/>
    <p:sldId id="506" r:id="rId7"/>
    <p:sldId id="508" r:id="rId8"/>
    <p:sldId id="503" r:id="rId9"/>
    <p:sldId id="505" r:id="rId10"/>
    <p:sldId id="504" r:id="rId11"/>
    <p:sldId id="512" r:id="rId12"/>
    <p:sldId id="531" r:id="rId13"/>
    <p:sldId id="498" r:id="rId14"/>
    <p:sldId id="500" r:id="rId15"/>
    <p:sldId id="502" r:id="rId16"/>
    <p:sldId id="535" r:id="rId17"/>
    <p:sldId id="536" r:id="rId18"/>
    <p:sldId id="528" r:id="rId19"/>
    <p:sldId id="513" r:id="rId20"/>
    <p:sldId id="509" r:id="rId21"/>
    <p:sldId id="510" r:id="rId22"/>
    <p:sldId id="515" r:id="rId23"/>
    <p:sldId id="532" r:id="rId24"/>
    <p:sldId id="533" r:id="rId25"/>
    <p:sldId id="534" r:id="rId26"/>
    <p:sldId id="519" r:id="rId27"/>
    <p:sldId id="520" r:id="rId28"/>
    <p:sldId id="521" r:id="rId29"/>
    <p:sldId id="522" r:id="rId30"/>
    <p:sldId id="523" r:id="rId31"/>
    <p:sldId id="525" r:id="rId32"/>
    <p:sldId id="526" r:id="rId33"/>
    <p:sldId id="527" r:id="rId34"/>
    <p:sldId id="539" r:id="rId35"/>
    <p:sldId id="537" r:id="rId36"/>
    <p:sldId id="538" r:id="rId37"/>
    <p:sldId id="529" r:id="rId38"/>
    <p:sldId id="540" r:id="rId39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C3F81"/>
    <a:srgbClr val="E4E4E4"/>
    <a:srgbClr val="03037B"/>
    <a:srgbClr val="00277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2" autoAdjust="0"/>
    <p:restoredTop sz="96318" autoAdjust="0"/>
  </p:normalViewPr>
  <p:slideViewPr>
    <p:cSldViewPr snapToGrid="0" showGuides="1">
      <p:cViewPr varScale="1">
        <p:scale>
          <a:sx n="69" d="100"/>
          <a:sy n="69" d="100"/>
        </p:scale>
        <p:origin x="38" y="888"/>
      </p:cViewPr>
      <p:guideLst>
        <p:guide orient="horz" pos="2160"/>
        <p:guide pos="3863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3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87FC-93BB-4221-8B25-FE571D307B23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3E6E-4BED-4161-890B-E3CAA390F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9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4BAA9-9EDD-4137-8BF6-B77EBCE50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AFF26-31DC-4C1C-A677-9328726C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F9388-9CA3-486F-93E4-226880A61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616"/>
            <a:ext cx="9144000" cy="2387600"/>
          </a:xfrm>
        </p:spPr>
        <p:txBody>
          <a:bodyPr anchor="b"/>
          <a:lstStyle>
            <a:lvl1pPr algn="ctr">
              <a:lnSpc>
                <a:spcPct val="150000"/>
              </a:lnSpc>
              <a:defRPr sz="6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729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071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87FF-DCDF-4DA6-9E43-BC7CB955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28D136-E0E7-4E12-BE8D-9BEF1C1B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6971904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B316-7687-4567-AF3B-C31EA3B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E417A6-75B4-1280-A628-F02392FBFE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75975" y="965202"/>
            <a:ext cx="4574287" cy="554735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4805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F5B9A-7230-4900-AEBF-F211C7E3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6444DC-C8CA-4C9D-AF3C-F9FC4F95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11622794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066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4FCDC9CE-0809-7093-1FEA-1DFDB198A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707" y="1484784"/>
            <a:ext cx="7304090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0D0FCCB8-EC72-A2FC-E903-8957F01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764704"/>
            <a:ext cx="11622794" cy="648072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5">
            <a:extLst>
              <a:ext uri="{FF2B5EF4-FFF2-40B4-BE49-F238E27FC236}">
                <a16:creationId xmlns:a16="http://schemas.microsoft.com/office/drawing/2014/main" id="{E145393B-213C-51F7-621B-104AB922FDE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0175" y="1484784"/>
            <a:ext cx="4220325" cy="518457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2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1pPr>
            <a:lvl2pPr>
              <a:lnSpc>
                <a:spcPct val="120000"/>
              </a:lnSpc>
              <a:defRPr sz="20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2pPr>
            <a:lvl3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3pPr>
            <a:lvl4pPr>
              <a:lnSpc>
                <a:spcPct val="120000"/>
              </a:lnSpc>
              <a:defRPr sz="1800">
                <a:latin typeface="KoPub돋움체 Light" panose="00000300000000000000" pitchFamily="2" charset="-127"/>
                <a:ea typeface="KoPub돋움체 Light" panose="00000300000000000000" pitchFamily="2" charset="-127"/>
              </a:defRPr>
            </a:lvl4pPr>
          </a:lstStyle>
          <a:p>
            <a:pPr lvl="0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8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994B6A-35B7-4704-A2A7-1BF0A5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986FE-393C-4AE1-B4DB-0A7E178BA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252" y="965202"/>
            <a:ext cx="11652010" cy="554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B28D8-1F87-4BC2-8C25-5E45BA26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8292" y="6610773"/>
            <a:ext cx="1293708" cy="247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76918D8-0472-4896-8BF2-63BC6246DC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7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8" r:id="rId6"/>
    <p:sldLayoutId id="2147483659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(한글 글꼴 사용)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2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hyperlink" Target="https://github.com/JBNU-JEduTools/OpenStackPractice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310439" y="4403050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2089578" y="6067240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CD5C84B-D26B-4F74-A2F9-AAF97CF748F0}"/>
              </a:ext>
            </a:extLst>
          </p:cNvPr>
          <p:cNvSpPr txBox="1"/>
          <p:nvPr/>
        </p:nvSpPr>
        <p:spPr>
          <a:xfrm>
            <a:off x="418439" y="2150199"/>
            <a:ext cx="72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OpenStack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이용한 클라우드 시스템 구축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82D743-BC05-4C33-A21F-F517EA0C7783}"/>
              </a:ext>
            </a:extLst>
          </p:cNvPr>
          <p:cNvGrpSpPr/>
          <p:nvPr/>
        </p:nvGrpSpPr>
        <p:grpSpPr>
          <a:xfrm>
            <a:off x="209346" y="253981"/>
            <a:ext cx="2934326" cy="1222780"/>
            <a:chOff x="209346" y="117289"/>
            <a:chExt cx="2934326" cy="122278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8FFCC9-B399-456A-8260-FF7904A5ED2F}"/>
                </a:ext>
              </a:extLst>
            </p:cNvPr>
            <p:cNvSpPr txBox="1"/>
            <p:nvPr/>
          </p:nvSpPr>
          <p:spPr>
            <a:xfrm>
              <a:off x="209346" y="139740"/>
              <a:ext cx="29343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전북대 </a:t>
              </a:r>
              <a:endParaRPr lang="en-US" altLang="ko-KR" sz="3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소중해유</a:t>
              </a:r>
              <a:r>
                <a:rPr lang="en-US" altLang="ko-KR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(You)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71" name="Picture 4" descr="유튜브 - 무료 소셜 미디어개 아이콘">
              <a:extLst>
                <a:ext uri="{FF2B5EF4-FFF2-40B4-BE49-F238E27FC236}">
                  <a16:creationId xmlns:a16="http://schemas.microsoft.com/office/drawing/2014/main" id="{7A348FB0-FDC3-4B8E-B61D-7F5ABF7FA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551" y="117289"/>
              <a:ext cx="748082" cy="748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614CBC8-7E03-4760-953F-2279EEA0D4DF}"/>
              </a:ext>
            </a:extLst>
          </p:cNvPr>
          <p:cNvSpPr txBox="1"/>
          <p:nvPr/>
        </p:nvSpPr>
        <p:spPr>
          <a:xfrm>
            <a:off x="418439" y="2884207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 구성 </a:t>
            </a: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05B0BB-E81E-5C02-9CB3-B41B3585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0C37A1-B1BD-1503-0350-594F3F82E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6276257"/>
            <a:ext cx="1407677" cy="4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type">
            <a:hlinkClick r:id="rId10"/>
            <a:extLst>
              <a:ext uri="{FF2B5EF4-FFF2-40B4-BE49-F238E27FC236}">
                <a16:creationId xmlns:a16="http://schemas.microsoft.com/office/drawing/2014/main" id="{681D6197-3BF4-3DE0-17B6-49F5A8062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4" y="5884411"/>
            <a:ext cx="1053274" cy="2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607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A15D1-09C6-6623-34F6-0574E657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21E3C-8B41-8267-E577-3FE90A6A2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관리자</a:t>
            </a:r>
            <a:endParaRPr lang="en-US" altLang="ko-KR" dirty="0"/>
          </a:p>
          <a:p>
            <a:pPr lvl="1"/>
            <a:r>
              <a:rPr lang="ko-KR" altLang="en-US" dirty="0"/>
              <a:t>도구</a:t>
            </a:r>
            <a:r>
              <a:rPr lang="en-US" altLang="ko-KR" dirty="0"/>
              <a:t> -&gt; </a:t>
            </a:r>
            <a:r>
              <a:rPr lang="ko-KR" altLang="en-US" dirty="0"/>
              <a:t>네트워크 관리자</a:t>
            </a:r>
            <a:endParaRPr lang="en-US" altLang="ko-KR" dirty="0"/>
          </a:p>
          <a:p>
            <a:pPr lvl="1"/>
            <a:r>
              <a:rPr lang="en-US" altLang="ko-KR" dirty="0"/>
              <a:t>NAT </a:t>
            </a:r>
            <a:r>
              <a:rPr lang="ko-KR" altLang="en-US" dirty="0"/>
              <a:t>네트워크</a:t>
            </a:r>
            <a:endParaRPr lang="en-US" altLang="ko-KR" dirty="0"/>
          </a:p>
          <a:p>
            <a:pPr lvl="2"/>
            <a:r>
              <a:rPr lang="en-US" altLang="ko-KR" dirty="0"/>
              <a:t>Management </a:t>
            </a:r>
            <a:r>
              <a:rPr lang="ko-KR" altLang="en-US" dirty="0"/>
              <a:t>네트워크 선택</a:t>
            </a:r>
            <a:endParaRPr lang="en-US" altLang="ko-KR" dirty="0"/>
          </a:p>
          <a:p>
            <a:pPr lvl="2"/>
            <a:r>
              <a:rPr lang="ko-KR" altLang="en-US" dirty="0"/>
              <a:t>하단 포트 포워딩 메뉴</a:t>
            </a:r>
            <a:endParaRPr lang="en-US" altLang="ko-KR" dirty="0"/>
          </a:p>
          <a:p>
            <a:r>
              <a:rPr lang="ko-KR" altLang="en-US" dirty="0"/>
              <a:t>규칙 추가</a:t>
            </a:r>
            <a:endParaRPr lang="en-US" altLang="ko-KR" dirty="0"/>
          </a:p>
          <a:p>
            <a:pPr lvl="1"/>
            <a:r>
              <a:rPr lang="ko-KR" altLang="en-US" dirty="0"/>
              <a:t>호스트 </a:t>
            </a:r>
            <a:r>
              <a:rPr lang="en-US" altLang="ko-KR" dirty="0"/>
              <a:t>IP: </a:t>
            </a:r>
            <a:r>
              <a:rPr lang="ko-KR" altLang="en-US" dirty="0"/>
              <a:t>작업용 </a:t>
            </a:r>
            <a:r>
              <a:rPr lang="en-US" altLang="ko-KR" dirty="0"/>
              <a:t>PC</a:t>
            </a:r>
            <a:r>
              <a:rPr lang="ko-KR" altLang="en-US" dirty="0"/>
              <a:t>의 </a:t>
            </a:r>
            <a:r>
              <a:rPr lang="en-US" altLang="ko-KR" dirty="0"/>
              <a:t>IP</a:t>
            </a:r>
          </a:p>
          <a:p>
            <a:pPr lvl="1"/>
            <a:r>
              <a:rPr lang="ko-KR" altLang="en-US" dirty="0"/>
              <a:t>호스트 포트</a:t>
            </a:r>
            <a:r>
              <a:rPr lang="en-US" altLang="ko-KR" dirty="0"/>
              <a:t>: </a:t>
            </a:r>
            <a:r>
              <a:rPr lang="ko-KR" altLang="en-US" dirty="0"/>
              <a:t>접속할 포트</a:t>
            </a:r>
            <a:r>
              <a:rPr lang="en-US" altLang="ko-KR" dirty="0"/>
              <a:t> 10001</a:t>
            </a:r>
          </a:p>
          <a:p>
            <a:pPr lvl="1"/>
            <a:r>
              <a:rPr lang="ko-KR" altLang="en-US" dirty="0"/>
              <a:t>게스트</a:t>
            </a:r>
            <a:r>
              <a:rPr lang="en-US" altLang="ko-KR" dirty="0"/>
              <a:t> IP: </a:t>
            </a:r>
            <a:r>
              <a:rPr lang="ko-KR" altLang="en-US" dirty="0"/>
              <a:t>컨트롤러 </a:t>
            </a:r>
            <a:r>
              <a:rPr lang="en-US" altLang="ko-KR" dirty="0"/>
              <a:t>IP 10.0.0.11</a:t>
            </a:r>
          </a:p>
          <a:p>
            <a:pPr lvl="1"/>
            <a:r>
              <a:rPr lang="ko-KR" altLang="en-US" dirty="0"/>
              <a:t>게스트포트</a:t>
            </a:r>
            <a:r>
              <a:rPr lang="en-US" altLang="ko-KR" dirty="0"/>
              <a:t>: SSH </a:t>
            </a:r>
            <a:r>
              <a:rPr lang="ko-KR" altLang="en-US" dirty="0"/>
              <a:t>포트 </a:t>
            </a:r>
            <a:r>
              <a:rPr lang="en-US" altLang="ko-KR" dirty="0"/>
              <a:t>7890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611206-7E70-293B-4CC4-F77B61B0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590326-1DD4-BDCF-3316-203811AA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67" y="965202"/>
            <a:ext cx="6012618" cy="55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33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B838D-843C-541B-5576-1D6F6F063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 err="1"/>
              <a:t>포트포워딩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FA3984-0F80-6D7A-65E9-C105FF4E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</a:t>
            </a:r>
            <a:r>
              <a:rPr lang="en-US" altLang="ko-KR" dirty="0"/>
              <a:t>IP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ko-KR" altLang="en-US" dirty="0"/>
              <a:t>윈도우 시스템의 경우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윈도우키</a:t>
            </a:r>
            <a:r>
              <a:rPr lang="en-US" altLang="ko-KR" dirty="0"/>
              <a:t> + R: “</a:t>
            </a:r>
            <a:r>
              <a:rPr lang="ko-KR" altLang="en-US" dirty="0"/>
              <a:t>실행</a:t>
            </a:r>
            <a:r>
              <a:rPr lang="en-US" altLang="ko-KR" dirty="0"/>
              <a:t>” 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명령 실행</a:t>
            </a:r>
            <a:endParaRPr lang="en-US" altLang="ko-KR" dirty="0"/>
          </a:p>
          <a:p>
            <a:pPr lvl="1"/>
            <a:r>
              <a:rPr lang="en-US" altLang="ko-KR" dirty="0"/>
              <a:t>ipconfig </a:t>
            </a:r>
            <a:r>
              <a:rPr lang="ko-KR" altLang="en-US" dirty="0"/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987E04-C532-292C-AC80-E2DB3733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782D6A-5F64-DCF9-71F3-9452313D3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 r="2317"/>
          <a:stretch/>
        </p:blipFill>
        <p:spPr>
          <a:xfrm>
            <a:off x="792565" y="3847947"/>
            <a:ext cx="5071522" cy="2656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44DB4B-1F85-1AF9-BC2E-D68B805D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5" y="965202"/>
            <a:ext cx="5651974" cy="55391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AC59DE-A177-3621-A08D-FCCD7B74CD1B}"/>
              </a:ext>
            </a:extLst>
          </p:cNvPr>
          <p:cNvSpPr/>
          <p:nvPr/>
        </p:nvSpPr>
        <p:spPr>
          <a:xfrm>
            <a:off x="9169453" y="2879500"/>
            <a:ext cx="1306389" cy="261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03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27009-4A60-DF62-9FE2-17349756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후</a:t>
            </a:r>
            <a:r>
              <a:rPr lang="en-US" altLang="ko-KR" dirty="0"/>
              <a:t>, </a:t>
            </a:r>
            <a:r>
              <a:rPr lang="ko-KR" altLang="en-US" dirty="0"/>
              <a:t>추가 설정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A2586-3E49-2518-E8A4-CD751E2C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미러 사이트 설정</a:t>
            </a:r>
            <a:r>
              <a:rPr lang="en-US" altLang="ko-KR" dirty="0"/>
              <a:t>: </a:t>
            </a:r>
            <a:r>
              <a:rPr lang="ko-KR" altLang="en-US" dirty="0"/>
              <a:t>패키지 설치 등을 보다 고속으로 진행하기 위해</a:t>
            </a:r>
            <a:r>
              <a:rPr lang="en-US" altLang="ko-KR" dirty="0"/>
              <a:t>, </a:t>
            </a:r>
            <a:r>
              <a:rPr lang="ko-KR" altLang="en-US" dirty="0"/>
              <a:t>국내 사이트로 변경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A53BF-1979-4207-E285-55FA3760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6302C-6DBB-525B-F599-EE5AD8AD808A}"/>
              </a:ext>
            </a:extLst>
          </p:cNvPr>
          <p:cNvSpPr/>
          <p:nvPr/>
        </p:nvSpPr>
        <p:spPr>
          <a:xfrm>
            <a:off x="868392" y="1497461"/>
            <a:ext cx="10455215" cy="14051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-s</a:t>
            </a:r>
            <a:endParaRPr lang="en-US" altLang="ko-KR" sz="1400" b="0" dirty="0"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cd 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/apt</a:t>
            </a:r>
          </a:p>
          <a:p>
            <a:pPr rtl="0">
              <a:lnSpc>
                <a:spcPct val="120000"/>
              </a:lnSpc>
            </a:pPr>
            <a:r>
              <a:rPr lang="fr-FR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cp sources.list sources.list.v1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latin typeface="Lucida Console" panose="020B0609040504020204" pitchFamily="49" charset="0"/>
              </a:rPr>
              <a:t>sed -</a:t>
            </a:r>
            <a:r>
              <a:rPr lang="en-US" altLang="ko-KR" sz="1400" dirty="0" err="1">
                <a:latin typeface="Lucida Console" panose="020B0609040504020204" pitchFamily="49" charset="0"/>
              </a:rPr>
              <a:t>i</a:t>
            </a:r>
            <a:r>
              <a:rPr lang="en-US" altLang="ko-KR" sz="1400" dirty="0">
                <a:latin typeface="Lucida Console" panose="020B0609040504020204" pitchFamily="49" charset="0"/>
              </a:rPr>
              <a:t> 's/http:\/\/kr.archive.ubuntu.com/https:\/\/ftp.kaist.ac.kr/g' /</a:t>
            </a:r>
            <a:r>
              <a:rPr lang="en-US" altLang="ko-KR" sz="1400" dirty="0" err="1">
                <a:latin typeface="Lucida Console" panose="020B0609040504020204" pitchFamily="49" charset="0"/>
              </a:rPr>
              <a:t>etc</a:t>
            </a:r>
            <a:r>
              <a:rPr lang="en-US" altLang="ko-KR" sz="1400" dirty="0">
                <a:latin typeface="Lucida Console" panose="020B0609040504020204" pitchFamily="49" charset="0"/>
              </a:rPr>
              <a:t>/apt/</a:t>
            </a:r>
            <a:r>
              <a:rPr lang="en-US" altLang="ko-KR" sz="1400" dirty="0" err="1">
                <a:latin typeface="Lucida Console" panose="020B0609040504020204" pitchFamily="49" charset="0"/>
              </a:rPr>
              <a:t>sources.list</a:t>
            </a:r>
            <a:endParaRPr lang="en-US" altLang="ko-KR" sz="1400" dirty="0"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latin typeface="Lucida Console" panose="020B0609040504020204" pitchFamily="49" charset="0"/>
              </a:rPr>
              <a:t>apt update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0CD323-10B9-2E4B-6A67-86AA80DD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3000804"/>
            <a:ext cx="11161774" cy="29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5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27009-4A60-DF62-9FE2-17349756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후</a:t>
            </a:r>
            <a:r>
              <a:rPr lang="en-US" altLang="ko-KR" dirty="0"/>
              <a:t>, </a:t>
            </a:r>
            <a:r>
              <a:rPr lang="ko-KR" altLang="en-US" dirty="0"/>
              <a:t>추가 설정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A2586-3E49-2518-E8A4-CD751E2C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명령어들</a:t>
            </a:r>
            <a:r>
              <a:rPr lang="en-US" altLang="ko-KR" dirty="0"/>
              <a:t>: </a:t>
            </a:r>
            <a:r>
              <a:rPr lang="ko-KR" altLang="en-US" dirty="0"/>
              <a:t>패키지 목록 업데이트</a:t>
            </a:r>
            <a:r>
              <a:rPr lang="en-US" altLang="ko-KR" dirty="0"/>
              <a:t>, </a:t>
            </a:r>
            <a:r>
              <a:rPr lang="ko-KR" altLang="en-US" dirty="0"/>
              <a:t>시간대 서울로 설정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A53BF-1979-4207-E285-55FA3760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6302C-6DBB-525B-F599-EE5AD8AD808A}"/>
              </a:ext>
            </a:extLst>
          </p:cNvPr>
          <p:cNvSpPr/>
          <p:nvPr/>
        </p:nvSpPr>
        <p:spPr>
          <a:xfrm>
            <a:off x="868392" y="1497462"/>
            <a:ext cx="10455215" cy="952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-s</a:t>
            </a:r>
            <a:endParaRPr lang="en-US" altLang="ko-KR" sz="1400" b="0" dirty="0"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apt update</a:t>
            </a:r>
            <a:endParaRPr lang="en-US" altLang="ko-KR" sz="1400" b="0" dirty="0">
              <a:effectLst/>
              <a:latin typeface="Lucida Console" panose="020B06090405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timedatectl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set-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timezone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Asia/Seoul; 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timedatectl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1CC92E-0648-A0A2-DFBF-20200D61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695" y="2546004"/>
            <a:ext cx="8252608" cy="40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4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27009-4A60-DF62-9FE2-17349756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후</a:t>
            </a:r>
            <a:r>
              <a:rPr lang="en-US" altLang="ko-KR" dirty="0"/>
              <a:t>, </a:t>
            </a:r>
            <a:r>
              <a:rPr lang="ko-KR" altLang="en-US" dirty="0"/>
              <a:t>추가 설정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A2586-3E49-2518-E8A4-CD751E2C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명령어들</a:t>
            </a:r>
            <a:r>
              <a:rPr lang="en-US" altLang="ko-KR" dirty="0"/>
              <a:t>: </a:t>
            </a:r>
            <a:r>
              <a:rPr lang="ko-KR" altLang="en-US" dirty="0"/>
              <a:t>필요 유틸리티 설치</a:t>
            </a:r>
            <a:r>
              <a:rPr lang="en-US" altLang="ko-KR" dirty="0"/>
              <a:t>, </a:t>
            </a:r>
            <a:r>
              <a:rPr lang="ko-KR" altLang="en-US" dirty="0"/>
              <a:t>패키지 전체 업그레이드</a:t>
            </a:r>
            <a:endParaRPr lang="en-US" altLang="ko-KR" dirty="0"/>
          </a:p>
          <a:p>
            <a:pPr lvl="1"/>
            <a:r>
              <a:rPr lang="ko-KR" altLang="en-US" dirty="0"/>
              <a:t>중간에 </a:t>
            </a:r>
            <a:r>
              <a:rPr lang="en-US" altLang="ko-KR" dirty="0"/>
              <a:t>restart </a:t>
            </a:r>
            <a:r>
              <a:rPr lang="ko-KR" altLang="en-US" dirty="0"/>
              <a:t>관련 분홍색 박스가 나오면 </a:t>
            </a:r>
            <a:r>
              <a:rPr lang="en-US" altLang="ko-KR" dirty="0"/>
              <a:t>OK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아래는 정상 종료된 화면</a:t>
            </a:r>
            <a:endParaRPr lang="en-US" altLang="ko-KR" dirty="0"/>
          </a:p>
          <a:p>
            <a:pPr lvl="1"/>
            <a:r>
              <a:rPr lang="ko-KR" altLang="en-US" dirty="0"/>
              <a:t>종료 후</a:t>
            </a:r>
            <a:r>
              <a:rPr lang="en-US" altLang="ko-KR" dirty="0"/>
              <a:t>, </a:t>
            </a:r>
            <a:r>
              <a:rPr lang="ko-KR" altLang="en-US" dirty="0"/>
              <a:t>시스템 재시작</a:t>
            </a:r>
            <a:r>
              <a:rPr lang="en-US" altLang="ko-KR" dirty="0"/>
              <a:t>: reboot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A53BF-1979-4207-E285-55FA3760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6302C-6DBB-525B-F599-EE5AD8AD808A}"/>
              </a:ext>
            </a:extLst>
          </p:cNvPr>
          <p:cNvSpPr/>
          <p:nvPr/>
        </p:nvSpPr>
        <p:spPr>
          <a:xfrm>
            <a:off x="885644" y="2040920"/>
            <a:ext cx="10455215" cy="8489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 install -y lrzsz net-tools zip bzip2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make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gcc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perl</a:t>
            </a:r>
            <a:endParaRPr lang="nl-NL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 upgrade -y</a:t>
            </a: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7851CA-7562-D9EB-75CD-34FB7366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410" y="4231478"/>
            <a:ext cx="3715163" cy="22542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3DC20A-6344-BF59-3603-5D115A87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87" y="4231478"/>
            <a:ext cx="7329336" cy="22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27009-4A60-DF62-9FE2-17349756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SSH </a:t>
            </a:r>
            <a:r>
              <a:rPr lang="ko-KR" altLang="en-US" dirty="0"/>
              <a:t>접속 후</a:t>
            </a:r>
            <a:r>
              <a:rPr lang="en-US" altLang="ko-KR" dirty="0"/>
              <a:t>, </a:t>
            </a:r>
            <a:r>
              <a:rPr lang="ko-KR" altLang="en-US" dirty="0"/>
              <a:t>추가 설정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A2586-3E49-2518-E8A4-CD751E2C5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547357"/>
          </a:xfrm>
        </p:spPr>
        <p:txBody>
          <a:bodyPr/>
          <a:lstStyle/>
          <a:p>
            <a:r>
              <a:rPr lang="ko-KR" altLang="en-US" dirty="0"/>
              <a:t>명령어들</a:t>
            </a:r>
            <a:r>
              <a:rPr lang="en-US" altLang="ko-KR" dirty="0"/>
              <a:t>: </a:t>
            </a:r>
            <a:r>
              <a:rPr lang="ko-KR" altLang="en-US" dirty="0"/>
              <a:t>커널 버전 자동 업데이트 금지</a:t>
            </a:r>
            <a:r>
              <a:rPr lang="en-US" altLang="ko-KR" dirty="0"/>
              <a:t>, </a:t>
            </a:r>
            <a:r>
              <a:rPr lang="ko-KR" altLang="en-US" dirty="0"/>
              <a:t>보안 업데이트 자동 수행</a:t>
            </a:r>
            <a:endParaRPr lang="en-US" altLang="ko-KR" dirty="0"/>
          </a:p>
          <a:p>
            <a:pPr lvl="1"/>
            <a:r>
              <a:rPr lang="ko-KR" altLang="en-US" dirty="0"/>
              <a:t>중간에 </a:t>
            </a:r>
            <a:r>
              <a:rPr lang="en-US" altLang="ko-KR" dirty="0"/>
              <a:t>restart </a:t>
            </a:r>
            <a:r>
              <a:rPr lang="ko-KR" altLang="en-US" dirty="0"/>
              <a:t>관련 분홍색 박스가 나오면 </a:t>
            </a:r>
            <a:r>
              <a:rPr lang="en-US" altLang="ko-KR" dirty="0"/>
              <a:t>OK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아래는 정상 종료된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A53BF-1979-4207-E285-55FA3760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7C6302C-6DBB-525B-F599-EE5AD8AD808A}"/>
              </a:ext>
            </a:extLst>
          </p:cNvPr>
          <p:cNvSpPr/>
          <p:nvPr/>
        </p:nvSpPr>
        <p:spPr>
          <a:xfrm>
            <a:off x="885644" y="2040921"/>
            <a:ext cx="10455215" cy="13880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sudo -s</a:t>
            </a:r>
          </a:p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apt-mark hold $(uname -r)</a:t>
            </a:r>
          </a:p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 install unattended-upgrades</a:t>
            </a:r>
          </a:p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dpkg-reconfigure unattended-upgrades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4F318D-CF99-801C-7D38-AB45F4D4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048" y="4231478"/>
            <a:ext cx="3671438" cy="1762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C92374-884C-7F62-A5FA-6911ACA7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5" y="4231478"/>
            <a:ext cx="6954727" cy="17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2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702A9-02D7-22B5-DF14-8D0F26AE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75AA0-3508-C0B0-1621-2D6300FDF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NFS(Network File System)</a:t>
            </a:r>
          </a:p>
          <a:p>
            <a:pPr lvl="1"/>
            <a:r>
              <a:rPr lang="ko-KR" altLang="en-US" dirty="0"/>
              <a:t>네트워크를 통해 파일 시스템을 공유할 수 있게 해주는 서비스</a:t>
            </a:r>
            <a:endParaRPr lang="en-US" altLang="ko-KR" dirty="0"/>
          </a:p>
          <a:p>
            <a:pPr lvl="1"/>
            <a:r>
              <a:rPr lang="ko-KR" altLang="en-US" dirty="0"/>
              <a:t>여러 노드들이 손쉽게 파일을 공유하도록 설정</a:t>
            </a:r>
            <a:endParaRPr lang="en-US" altLang="ko-KR" dirty="0"/>
          </a:p>
          <a:p>
            <a:pPr lvl="1"/>
            <a:r>
              <a:rPr lang="en-US" altLang="ko-KR" dirty="0"/>
              <a:t>NFS Server: Controller</a:t>
            </a:r>
          </a:p>
          <a:p>
            <a:pPr lvl="2"/>
            <a:r>
              <a:rPr lang="ko-KR" altLang="en-US" dirty="0"/>
              <a:t>나머지 노드들은 모두 </a:t>
            </a:r>
            <a:r>
              <a:rPr lang="en-US" altLang="ko-KR" dirty="0"/>
              <a:t>NFS client </a:t>
            </a:r>
            <a:r>
              <a:rPr lang="ko-KR" altLang="en-US" dirty="0"/>
              <a:t>로 동작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BCD77-4148-6781-7626-579BD049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23E3C1-2EE5-BE04-1983-21763BBE71AC}"/>
              </a:ext>
            </a:extLst>
          </p:cNvPr>
          <p:cNvSpPr/>
          <p:nvPr/>
        </p:nvSpPr>
        <p:spPr>
          <a:xfrm>
            <a:off x="6927259" y="2011681"/>
            <a:ext cx="4770027" cy="1417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nl-NL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sudo -s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apt install -y </a:t>
            </a:r>
            <a:r>
              <a:rPr lang="en-US" altLang="ko-KR" dirty="0" err="1"/>
              <a:t>nfs</a:t>
            </a:r>
            <a:r>
              <a:rPr lang="en-US" altLang="ko-KR" dirty="0"/>
              <a:t>-kernel-server </a:t>
            </a:r>
            <a:r>
              <a:rPr lang="en-US" altLang="ko-KR" dirty="0" err="1"/>
              <a:t>nfs</a:t>
            </a:r>
            <a:r>
              <a:rPr lang="en-US" altLang="ko-KR" dirty="0"/>
              <a:t>-common</a:t>
            </a:r>
          </a:p>
          <a:p>
            <a:pPr rtl="0">
              <a:lnSpc>
                <a:spcPct val="120000"/>
              </a:lnSpc>
            </a:pPr>
            <a:r>
              <a:rPr lang="en-US" altLang="ko-KR" dirty="0" err="1"/>
              <a:t>mkdir</a:t>
            </a:r>
            <a:r>
              <a:rPr lang="en-US" altLang="ko-KR" dirty="0"/>
              <a:t> -p /</a:t>
            </a:r>
            <a:r>
              <a:rPr lang="en-US" altLang="ko-KR" dirty="0" err="1"/>
              <a:t>nfs</a:t>
            </a:r>
            <a:r>
              <a:rPr lang="en-US" altLang="ko-KR" dirty="0"/>
              <a:t>/</a:t>
            </a:r>
          </a:p>
          <a:p>
            <a:pPr rtl="0">
              <a:lnSpc>
                <a:spcPct val="120000"/>
              </a:lnSpc>
            </a:pPr>
            <a:r>
              <a:rPr lang="en-US" altLang="ko-KR" dirty="0" err="1"/>
              <a:t>chown</a:t>
            </a:r>
            <a:r>
              <a:rPr lang="en-US" altLang="ko-KR" dirty="0"/>
              <a:t> </a:t>
            </a:r>
            <a:r>
              <a:rPr lang="en-US" altLang="ko-KR" dirty="0" err="1"/>
              <a:t>nobody:nogroup</a:t>
            </a:r>
            <a:r>
              <a:rPr lang="en-US" altLang="ko-KR" dirty="0"/>
              <a:t> /</a:t>
            </a:r>
            <a:r>
              <a:rPr lang="en-US" altLang="ko-KR" dirty="0" err="1"/>
              <a:t>nfs</a:t>
            </a:r>
            <a:endParaRPr lang="nl-NL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6D30BE-FDCD-C531-8866-7D25E6BE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3835609"/>
            <a:ext cx="86772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79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702A9-02D7-22B5-DF14-8D0F26AE7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75AA0-3508-C0B0-1621-2D6300FDF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를 통해 공유할 디렉토리 설정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/exports </a:t>
            </a:r>
            <a:r>
              <a:rPr lang="ko-KR" altLang="en-US" dirty="0"/>
              <a:t>수정</a:t>
            </a:r>
            <a:r>
              <a:rPr lang="en-US" altLang="ko-KR" dirty="0"/>
              <a:t>: </a:t>
            </a:r>
            <a:r>
              <a:rPr lang="ko-KR" altLang="en-US" dirty="0"/>
              <a:t>맨 아래에 아래 내용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수정 후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: </a:t>
            </a:r>
            <a:r>
              <a:rPr lang="en-US" altLang="ko-KR" dirty="0" err="1"/>
              <a:t>exportfs</a:t>
            </a:r>
            <a:r>
              <a:rPr lang="en-US" altLang="ko-KR" dirty="0"/>
              <a:t> -</a:t>
            </a:r>
            <a:r>
              <a:rPr lang="en-US" altLang="ko-KR" dirty="0" err="1"/>
              <a:t>avr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4BCD77-4148-6781-7626-579BD049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23E3C1-2EE5-BE04-1983-21763BBE71AC}"/>
              </a:ext>
            </a:extLst>
          </p:cNvPr>
          <p:cNvSpPr/>
          <p:nvPr/>
        </p:nvSpPr>
        <p:spPr>
          <a:xfrm>
            <a:off x="868392" y="2121811"/>
            <a:ext cx="10455215" cy="5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10.0.0.0/24(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rw,all_squash,sync,no_subtree_check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nl-NL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315C30-9A32-4634-D275-064E5056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30" y="3496186"/>
            <a:ext cx="5572125" cy="2828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7B6DFF-BEDB-50E5-7787-579D2192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60"/>
          <a:stretch/>
        </p:blipFill>
        <p:spPr>
          <a:xfrm>
            <a:off x="6095999" y="3496186"/>
            <a:ext cx="5679571" cy="12590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1703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0F149-7E2A-2FD3-2785-9BB9FC9B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547D3-96AE-E952-3A60-67539378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pPr lvl="1"/>
            <a:r>
              <a:rPr lang="ko-KR" altLang="en-US" dirty="0"/>
              <a:t>로컬 호스트 이름을 </a:t>
            </a:r>
            <a:r>
              <a:rPr lang="en-US" altLang="ko-KR" dirty="0"/>
              <a:t>IP </a:t>
            </a:r>
            <a:r>
              <a:rPr lang="ko-KR" altLang="en-US" dirty="0"/>
              <a:t>주소로 매핑</a:t>
            </a:r>
            <a:endParaRPr lang="en-US" altLang="ko-KR" dirty="0"/>
          </a:p>
          <a:p>
            <a:pPr lvl="1"/>
            <a:r>
              <a:rPr lang="en-US" altLang="ko-KR" dirty="0"/>
              <a:t>controller </a:t>
            </a:r>
            <a:r>
              <a:rPr lang="ko-KR" altLang="en-US" dirty="0"/>
              <a:t>와 </a:t>
            </a:r>
            <a:r>
              <a:rPr lang="en-US" altLang="ko-KR" dirty="0"/>
              <a:t>compute </a:t>
            </a:r>
            <a:r>
              <a:rPr lang="ko-KR" altLang="en-US" dirty="0"/>
              <a:t>의 주소를 미리 </a:t>
            </a:r>
            <a:r>
              <a:rPr lang="ko-KR" altLang="en-US" dirty="0" err="1"/>
              <a:t>입력해두어</a:t>
            </a:r>
            <a:r>
              <a:rPr lang="en-US" altLang="ko-KR" dirty="0"/>
              <a:t>, </a:t>
            </a:r>
            <a:r>
              <a:rPr lang="ko-KR" altLang="en-US" dirty="0"/>
              <a:t>설정 시 편하게 사용할 수 있음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nfs</a:t>
            </a:r>
            <a:r>
              <a:rPr lang="ko-KR" altLang="en-US" dirty="0"/>
              <a:t> 에 복제</a:t>
            </a:r>
            <a:endParaRPr lang="en-US" altLang="ko-KR" dirty="0"/>
          </a:p>
          <a:p>
            <a:pPr lvl="2"/>
            <a:r>
              <a:rPr lang="en-US" altLang="ko-KR" dirty="0"/>
              <a:t>cp /</a:t>
            </a:r>
            <a:r>
              <a:rPr lang="en-US" altLang="ko-KR" dirty="0" err="1"/>
              <a:t>etc</a:t>
            </a:r>
            <a:r>
              <a:rPr lang="en-US" altLang="ko-KR" dirty="0"/>
              <a:t>/hosts /</a:t>
            </a:r>
            <a:r>
              <a:rPr lang="en-US" altLang="ko-KR" dirty="0" err="1"/>
              <a:t>nfs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8C621D-6D0E-B2A3-27C3-03EB7961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3CDB64-E670-6CE7-E285-DA6D8EBC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452" y="3507581"/>
            <a:ext cx="5000625" cy="1619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51ACBE-35FF-68C3-7811-82C065B9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1" y="3507581"/>
            <a:ext cx="56769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1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9D0DB-623C-09EF-9616-A1BF9830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게스트확장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D7F14-F02D-6322-ADA4-6E47FD105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게스트확장 프로그램</a:t>
            </a:r>
            <a:endParaRPr lang="en-US" altLang="ko-KR" dirty="0"/>
          </a:p>
          <a:p>
            <a:pPr lvl="1"/>
            <a:r>
              <a:rPr lang="ko-KR" altLang="en-US" dirty="0"/>
              <a:t>가상머신 운영을 보다 </a:t>
            </a:r>
            <a:r>
              <a:rPr lang="ko-KR" altLang="en-US" dirty="0" err="1"/>
              <a:t>원할하게</a:t>
            </a:r>
            <a:r>
              <a:rPr lang="ko-KR" altLang="en-US" dirty="0"/>
              <a:t> 하기 위한 추가 프로그램</a:t>
            </a:r>
            <a:endParaRPr lang="en-US" altLang="ko-KR" dirty="0"/>
          </a:p>
          <a:p>
            <a:r>
              <a:rPr lang="en-US" altLang="ko-KR" dirty="0"/>
              <a:t>VM</a:t>
            </a:r>
            <a:r>
              <a:rPr lang="ko-KR" altLang="en-US" dirty="0"/>
              <a:t> 메뉴에서 장치</a:t>
            </a:r>
            <a:r>
              <a:rPr lang="en-US" altLang="ko-KR" dirty="0"/>
              <a:t>-&gt;</a:t>
            </a:r>
            <a:r>
              <a:rPr lang="ko-KR" altLang="en-US" dirty="0"/>
              <a:t>게스트 확장 </a:t>
            </a:r>
            <a:r>
              <a:rPr lang="en-US" altLang="ko-KR" dirty="0"/>
              <a:t>CD </a:t>
            </a:r>
            <a:r>
              <a:rPr lang="ko-KR" altLang="en-US" dirty="0"/>
              <a:t>이미지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91673-2214-84AF-C7CC-B0200F98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B94BDF-6F6F-4051-B257-B4A811C08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2811"/>
          <a:stretch/>
        </p:blipFill>
        <p:spPr>
          <a:xfrm>
            <a:off x="1700413" y="2990557"/>
            <a:ext cx="8847688" cy="35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57F5FBE-A16E-4C63-814E-78D085B172C4}"/>
              </a:ext>
            </a:extLst>
          </p:cNvPr>
          <p:cNvSpPr/>
          <p:nvPr/>
        </p:nvSpPr>
        <p:spPr>
          <a:xfrm>
            <a:off x="290133" y="139211"/>
            <a:ext cx="1168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86978B9-5AC0-4D0C-AE7B-88F1814ABE78}"/>
              </a:ext>
            </a:extLst>
          </p:cNvPr>
          <p:cNvGrpSpPr/>
          <p:nvPr/>
        </p:nvGrpSpPr>
        <p:grpSpPr>
          <a:xfrm>
            <a:off x="874588" y="1701800"/>
            <a:ext cx="7101012" cy="898041"/>
            <a:chOff x="874588" y="1701800"/>
            <a:chExt cx="7101012" cy="898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CAF6-AF8A-4244-80DD-27452678EFF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A3D735-5EE2-4170-AE8F-825D253628DB}"/>
                </a:ext>
              </a:extLst>
            </p:cNvPr>
            <p:cNvSpPr txBox="1"/>
            <p:nvPr/>
          </p:nvSpPr>
          <p:spPr>
            <a:xfrm>
              <a:off x="1408244" y="2138176"/>
              <a:ext cx="6567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구축 환경 구성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VM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추가 설정 및 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NIC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추가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3611059-D402-4859-B9E2-59AAF6C7A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47E5F9E-D938-44DB-BF30-0E71852FD41D}"/>
              </a:ext>
            </a:extLst>
          </p:cNvPr>
          <p:cNvGrpSpPr/>
          <p:nvPr/>
        </p:nvGrpSpPr>
        <p:grpSpPr>
          <a:xfrm>
            <a:off x="874588" y="3079723"/>
            <a:ext cx="7605178" cy="898041"/>
            <a:chOff x="874588" y="1701800"/>
            <a:chExt cx="7605178" cy="8980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C3AD0-6724-467C-97BE-4F40D9AF1647}"/>
                </a:ext>
              </a:extLst>
            </p:cNvPr>
            <p:cNvSpPr txBox="1"/>
            <p:nvPr/>
          </p:nvSpPr>
          <p:spPr>
            <a:xfrm>
              <a:off x="874588" y="1701800"/>
              <a:ext cx="5844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03037B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en-US" altLang="ko-KR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A9A81C-BCC0-4DDA-B59D-E921844FCD47}"/>
                </a:ext>
              </a:extLst>
            </p:cNvPr>
            <p:cNvSpPr txBox="1"/>
            <p:nvPr/>
          </p:nvSpPr>
          <p:spPr>
            <a:xfrm>
              <a:off x="1408244" y="2138176"/>
              <a:ext cx="7071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구축 환경 구성</a:t>
              </a:r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Controller, Compute </a:t>
              </a:r>
              <a:r>
                <a: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노드 구성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C35C5E-B983-4EA9-9E6B-129FF81FA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868" y="2015066"/>
              <a:ext cx="138244" cy="220708"/>
            </a:xfrm>
            <a:prstGeom prst="line">
              <a:avLst/>
            </a:prstGeom>
            <a:ln w="12700">
              <a:solidFill>
                <a:srgbClr val="0303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F92051-29FD-5584-5282-AFDA907A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46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FFFF3-30B0-BC17-CA43-E0DF107A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게스트확장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88907-1607-ECA2-4F9D-137D460C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삽입한 </a:t>
            </a:r>
            <a:r>
              <a:rPr lang="en-US" altLang="ko-KR" dirty="0"/>
              <a:t>CD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</a:t>
            </a:r>
            <a:r>
              <a:rPr lang="en-US" altLang="ko-KR" dirty="0" err="1"/>
              <a:t>cdrom</a:t>
            </a:r>
            <a:r>
              <a:rPr lang="en-US" altLang="ko-KR" dirty="0"/>
              <a:t> </a:t>
            </a:r>
            <a:r>
              <a:rPr lang="ko-KR" altLang="en-US" dirty="0"/>
              <a:t>에 마운트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CAB50-791A-A7D2-46C4-9A7B7ED7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F61284-EBD9-1D39-68A3-E706734BB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254" y="1508661"/>
            <a:ext cx="7613074" cy="50038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BD2263-2E6E-2E81-F3AE-35A1D43D0712}"/>
              </a:ext>
            </a:extLst>
          </p:cNvPr>
          <p:cNvSpPr/>
          <p:nvPr/>
        </p:nvSpPr>
        <p:spPr>
          <a:xfrm>
            <a:off x="298253" y="2193748"/>
            <a:ext cx="4038936" cy="143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-s</a:t>
            </a:r>
            <a:endParaRPr lang="en-US" altLang="ko-KR" sz="1400" b="0" dirty="0"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lsblk</a:t>
            </a:r>
            <a:endParaRPr lang="en-US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cd /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mnt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cdrom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mount /dev/sr0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cdrom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728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218A2-3633-7196-94E0-73B26549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2" y="193038"/>
            <a:ext cx="11652010" cy="536888"/>
          </a:xfrm>
        </p:spPr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게스트확장 프로그램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CC2B6B-7DE1-1E50-E5B8-622321B3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8292" y="6610773"/>
            <a:ext cx="1293708" cy="247227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524C51-3F20-6078-8133-1F32EB86C1BF}"/>
              </a:ext>
            </a:extLst>
          </p:cNvPr>
          <p:cNvSpPr/>
          <p:nvPr/>
        </p:nvSpPr>
        <p:spPr>
          <a:xfrm>
            <a:off x="596424" y="1597403"/>
            <a:ext cx="3259956" cy="807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./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VBoxLinuxAddition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s.run</a:t>
            </a:r>
            <a:endParaRPr lang="en-US" altLang="ko-KR" sz="1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reboot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9447E4F0-7ADD-D753-33B4-4B4CFBD2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229" y="1580484"/>
            <a:ext cx="7477653" cy="4686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DF2DB70-E186-090F-797D-C40E7CC93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및 재부팅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설치 과정에서 오류 메시지가 </a:t>
            </a:r>
            <a:br>
              <a:rPr lang="en-US" altLang="ko-KR" dirty="0"/>
            </a:br>
            <a:r>
              <a:rPr lang="ko-KR" altLang="en-US" dirty="0"/>
              <a:t>나오는지 잘 체크할 것</a:t>
            </a:r>
            <a:endParaRPr lang="en-US" altLang="ko-KR" dirty="0"/>
          </a:p>
          <a:p>
            <a:r>
              <a:rPr lang="ko-KR" altLang="en-US" dirty="0"/>
              <a:t>설치가 잘 안되더라도 </a:t>
            </a:r>
            <a:br>
              <a:rPr lang="en-US" altLang="ko-KR" dirty="0"/>
            </a:br>
            <a:r>
              <a:rPr lang="ko-KR" altLang="en-US" dirty="0"/>
              <a:t>실습 진행에 문제 없음</a:t>
            </a:r>
            <a:endParaRPr lang="en-US" altLang="ko-KR" dirty="0"/>
          </a:p>
          <a:p>
            <a:r>
              <a:rPr lang="ko-KR" altLang="en-US" dirty="0"/>
              <a:t>향후 </a:t>
            </a:r>
            <a:r>
              <a:rPr lang="en-US" altLang="ko-KR" dirty="0"/>
              <a:t>SSH</a:t>
            </a:r>
            <a:r>
              <a:rPr lang="ko-KR" altLang="en-US" dirty="0"/>
              <a:t>로 접속해서 진행하며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VM </a:t>
            </a:r>
            <a:r>
              <a:rPr lang="ko-KR" altLang="en-US" dirty="0"/>
              <a:t>화면은 거의 사용하지 않음</a:t>
            </a:r>
          </a:p>
        </p:txBody>
      </p:sp>
    </p:spTree>
    <p:extLst>
      <p:ext uri="{BB962C8B-B14F-4D97-AF65-F5344CB8AC3E}">
        <p14:creationId xmlns:p14="http://schemas.microsoft.com/office/powerpoint/2010/main" val="210649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109" y="1921616"/>
            <a:ext cx="10857782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구축 환경 구성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b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Controller, Compute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노드 구성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87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D0024-AE8D-E32C-05E1-6621600B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스냅샷 생성 후</a:t>
            </a:r>
            <a:r>
              <a:rPr lang="en-US" altLang="ko-KR" dirty="0"/>
              <a:t>, Compute </a:t>
            </a:r>
            <a:r>
              <a:rPr lang="ko-KR" altLang="en-US" dirty="0"/>
              <a:t>노드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9EFE5-6E9A-A078-1DB3-C2FF6F9A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종료</a:t>
            </a:r>
            <a:endParaRPr lang="en-US" altLang="ko-KR" dirty="0"/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shutdown -h now</a:t>
            </a:r>
          </a:p>
          <a:p>
            <a:r>
              <a:rPr lang="en-US" altLang="ko-KR" dirty="0"/>
              <a:t>VM </a:t>
            </a:r>
            <a:r>
              <a:rPr lang="ko-KR" altLang="en-US" dirty="0"/>
              <a:t>스냅샷 생성</a:t>
            </a:r>
            <a:endParaRPr lang="en-US" altLang="ko-KR" dirty="0"/>
          </a:p>
          <a:p>
            <a:pPr lvl="1"/>
            <a:r>
              <a:rPr lang="en-US" altLang="ko-KR" dirty="0"/>
              <a:t>Controller VM </a:t>
            </a:r>
            <a:r>
              <a:rPr lang="ko-KR" altLang="en-US" dirty="0"/>
              <a:t>에서 오른쪽 메뉴 버튼 클릭 </a:t>
            </a:r>
            <a:r>
              <a:rPr lang="en-US" altLang="ko-KR" dirty="0"/>
              <a:t>-&gt; </a:t>
            </a:r>
            <a:r>
              <a:rPr lang="ko-KR" altLang="en-US" dirty="0"/>
              <a:t>스냅샷 </a:t>
            </a:r>
            <a:r>
              <a:rPr lang="en-US" altLang="ko-KR" dirty="0"/>
              <a:t>-&gt; </a:t>
            </a:r>
            <a:r>
              <a:rPr lang="ko-KR" altLang="en-US" dirty="0"/>
              <a:t>찍기</a:t>
            </a:r>
            <a:endParaRPr lang="en-US" altLang="ko-KR" dirty="0"/>
          </a:p>
          <a:p>
            <a:pPr lvl="1"/>
            <a:r>
              <a:rPr lang="ko-KR" altLang="en-US" dirty="0"/>
              <a:t>현재까지 </a:t>
            </a:r>
            <a:r>
              <a:rPr lang="ko-KR" altLang="en-US" dirty="0" err="1"/>
              <a:t>해놓은</a:t>
            </a:r>
            <a:r>
              <a:rPr lang="ko-KR" altLang="en-US" dirty="0"/>
              <a:t> 설정을 그대로 저장해두는 것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99134A-7BD3-BA76-DC2D-8237C7CF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4181B3-0BB6-0908-2674-C8DF53131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99" y="1065691"/>
            <a:ext cx="7005449" cy="9757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FC3F95-18C8-8ED6-D11A-4179E55E5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3" b="16642"/>
          <a:stretch/>
        </p:blipFill>
        <p:spPr>
          <a:xfrm>
            <a:off x="2142807" y="3657601"/>
            <a:ext cx="7962900" cy="29953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0363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4370B-91FC-4B64-C970-088E9A8E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스냅샷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E7A2-DA30-F0DB-0B2E-9B390FFB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상태 </a:t>
            </a:r>
            <a:r>
              <a:rPr lang="en-US" altLang="ko-KR" dirty="0"/>
              <a:t>-&gt; </a:t>
            </a:r>
            <a:r>
              <a:rPr lang="ko-KR" altLang="en-US" dirty="0"/>
              <a:t>찍기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FF3973-2C9E-7810-051F-FB306D4D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342959-4814-AB57-5C4A-FE6AB7F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54" y="1730170"/>
            <a:ext cx="10206892" cy="45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31A9B-1144-B3CE-99CB-ABB66E76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스냅샷 기반 복제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3457B-B629-D429-72E7-D0E533E9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CB7C786-A98F-769D-842A-F907FFCFB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스냅샷 선택 </a:t>
            </a:r>
            <a:r>
              <a:rPr lang="en-US" altLang="ko-KR" dirty="0"/>
              <a:t>-&gt; </a:t>
            </a:r>
            <a:r>
              <a:rPr lang="ko-KR" altLang="en-US" dirty="0"/>
              <a:t>복제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0EDF53-67C0-6E33-7C81-1B1B9EA1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1027479"/>
            <a:ext cx="5257800" cy="1609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5CDCDB-1215-A055-94CD-1ABB29CE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4" y="2893062"/>
            <a:ext cx="62198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12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51BF-753C-8ADB-E9D4-CCAD1FF1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0F5BD-F872-FC47-3170-C274AAA75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FF8608-A883-4C9E-FAA2-D2A1B466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CA4F3-5FA7-E5A8-FA5C-03D9FAD1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543050"/>
            <a:ext cx="62198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41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8F6E2-3BFD-4B6F-25CE-022DBD73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AD4BF-81CE-2F10-11E6-5D3CB0E46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  <a:r>
              <a:rPr lang="en-US" altLang="ko-KR" dirty="0"/>
              <a:t>: </a:t>
            </a:r>
            <a:r>
              <a:rPr lang="ko-KR" altLang="en-US" dirty="0"/>
              <a:t>메모리 사이즈 </a:t>
            </a:r>
            <a:r>
              <a:rPr lang="en-US" altLang="ko-KR" dirty="0"/>
              <a:t>4096 MB 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시작 버튼 눌러서 부팅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72DF4-1CA4-FF6F-8B76-59F630ED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0F4E5-F13C-D0F7-0D90-0EDFDC75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456" y="1634626"/>
            <a:ext cx="7621882" cy="45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94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557EA-E784-9628-5E8F-DFE3ED63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22880-2F52-5DC0-6796-0ADBB456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D50AB-FF04-5F19-107E-17059E6A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C2B5CD-AEEF-80BF-3A61-511B71FD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417" y="965202"/>
            <a:ext cx="85248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00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8453-C383-DED4-962C-C2971ADE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완료 후 부팅 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F228A-2ECF-4199-AB4C-558F77CAE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이름 변경</a:t>
            </a:r>
            <a:r>
              <a:rPr lang="en-US" altLang="ko-KR" dirty="0"/>
              <a:t>, </a:t>
            </a:r>
            <a:r>
              <a:rPr lang="ko-KR" altLang="en-US" dirty="0"/>
              <a:t>재시작</a:t>
            </a:r>
            <a:endParaRPr lang="en-US" altLang="ko-KR" dirty="0"/>
          </a:p>
          <a:p>
            <a:pPr lvl="1"/>
            <a:r>
              <a:rPr lang="ko-KR" altLang="en-US" dirty="0"/>
              <a:t>호스트 이름</a:t>
            </a:r>
            <a:r>
              <a:rPr lang="en-US" altLang="ko-KR" dirty="0"/>
              <a:t>: compute01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97D2B3-2765-6999-6D4C-CF3B99821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C493A7-A128-244A-2286-A964EFE9F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37" y="3290367"/>
            <a:ext cx="6680124" cy="29190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628A50D-9869-07E1-C417-8844FEB12A2F}"/>
              </a:ext>
            </a:extLst>
          </p:cNvPr>
          <p:cNvSpPr/>
          <p:nvPr/>
        </p:nvSpPr>
        <p:spPr>
          <a:xfrm>
            <a:off x="2353840" y="2050609"/>
            <a:ext cx="7470143" cy="972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hostnamectl</a:t>
            </a:r>
            <a:endParaRPr lang="en-US" altLang="ko-KR" sz="1400" b="0" i="0" u="none" strike="noStrike" kern="1200" dirty="0">
              <a:solidFill>
                <a:schemeClr val="tx1"/>
              </a:solidFill>
              <a:effectLst/>
              <a:latin typeface="Lucida Console" panose="020B0609040504020204" pitchFamily="49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sudo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hostnamectl</a:t>
            </a: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set-hostname compute01</a:t>
            </a:r>
          </a:p>
          <a:p>
            <a:pPr rtl="0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reboot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E07CA7C-C96C-768A-AD31-BEA4BF6FA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109" y="1921616"/>
            <a:ext cx="10857782" cy="2387600"/>
          </a:xfrm>
        </p:spPr>
        <p:txBody>
          <a:bodyPr/>
          <a:lstStyle/>
          <a:p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구축 환경 구성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b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VM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추가 설정 및 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NIC </a:t>
            </a:r>
            <a:r>
              <a:rPr lang="ko-KR" altLang="en-US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추가</a:t>
            </a:r>
            <a:r>
              <a:rPr lang="en-US" altLang="ko-KR" sz="6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sz="6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C70B8B-61DF-9C41-7359-1EE8E5C7A3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8188" y="6610350"/>
            <a:ext cx="1293812" cy="247650"/>
          </a:xfrm>
        </p:spPr>
        <p:txBody>
          <a:bodyPr/>
          <a:lstStyle/>
          <a:p>
            <a:fld id="{876918D8-0472-4896-8BF2-63BC6246DC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25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3ACEF-ABC6-E083-1F07-452F427C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338F3-394B-D970-16C3-782342E4F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ifconfig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 </a:t>
            </a:r>
            <a:r>
              <a:rPr lang="en-US" altLang="ko-KR" dirty="0"/>
              <a:t>link</a:t>
            </a:r>
            <a:r>
              <a:rPr lang="ko-KR" altLang="en-US" dirty="0"/>
              <a:t> </a:t>
            </a:r>
            <a:r>
              <a:rPr lang="en-US" altLang="ko-KR" dirty="0"/>
              <a:t>show</a:t>
            </a:r>
            <a:r>
              <a:rPr lang="ko-KR" altLang="en-US" dirty="0"/>
              <a:t> 로 </a:t>
            </a:r>
            <a:r>
              <a:rPr lang="en-US" altLang="ko-KR" dirty="0"/>
              <a:t>NIC </a:t>
            </a:r>
            <a:r>
              <a:rPr lang="ko-KR" altLang="en-US" dirty="0"/>
              <a:t>이름 확인 </a:t>
            </a:r>
            <a:r>
              <a:rPr lang="en-US" altLang="ko-KR" dirty="0"/>
              <a:t>(</a:t>
            </a:r>
            <a:r>
              <a:rPr lang="ko-KR" altLang="en-US" dirty="0"/>
              <a:t>변경되었을 수 있음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netplan</a:t>
            </a:r>
            <a:r>
              <a:rPr lang="en-US" altLang="ko-KR" dirty="0"/>
              <a:t>/00-installer-config.yaml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/>
              <a:t>management</a:t>
            </a:r>
            <a:r>
              <a:rPr lang="ko-KR" altLang="en-US" dirty="0"/>
              <a:t> 네트워크 </a:t>
            </a:r>
            <a:r>
              <a:rPr lang="en-US" altLang="ko-KR" dirty="0"/>
              <a:t>NIC</a:t>
            </a:r>
            <a:r>
              <a:rPr lang="ko-KR" altLang="en-US" dirty="0"/>
              <a:t>의 주소를 </a:t>
            </a:r>
            <a:r>
              <a:rPr lang="en-US" altLang="ko-KR" dirty="0"/>
              <a:t>10.0.0.31 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적용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netplan</a:t>
            </a:r>
            <a:r>
              <a:rPr lang="en-US" altLang="ko-KR" dirty="0"/>
              <a:t> apply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3D5548-92AA-D435-D114-8E147F6C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EAFF48-D8A3-9A2C-D83F-0519EFBC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837" y="3182677"/>
            <a:ext cx="6161348" cy="32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84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03570-E2A6-0666-DED4-0365828E7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</a:t>
            </a:r>
            <a:r>
              <a:rPr lang="ko-KR" altLang="en-US" dirty="0"/>
              <a:t> 네트워크 </a:t>
            </a:r>
            <a:r>
              <a:rPr lang="ko-KR" altLang="en-US" dirty="0" err="1"/>
              <a:t>포트포워딩</a:t>
            </a:r>
            <a:r>
              <a:rPr lang="ko-KR" altLang="en-US" dirty="0"/>
              <a:t> 규칙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0830E-82AE-D51C-7935-76F4E57C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포트 </a:t>
            </a:r>
            <a:r>
              <a:rPr lang="en-US" altLang="ko-KR" dirty="0"/>
              <a:t>10003 -&gt;</a:t>
            </a:r>
            <a:r>
              <a:rPr lang="ko-KR" altLang="en-US" dirty="0"/>
              <a:t> </a:t>
            </a:r>
            <a:r>
              <a:rPr lang="en-US" altLang="ko-KR" dirty="0"/>
              <a:t>10.0.0.31:7890</a:t>
            </a:r>
          </a:p>
          <a:p>
            <a:r>
              <a:rPr lang="ko-KR" altLang="en-US" dirty="0"/>
              <a:t>수정 후</a:t>
            </a:r>
            <a:r>
              <a:rPr lang="en-US" altLang="ko-KR" dirty="0"/>
              <a:t>, </a:t>
            </a:r>
            <a:r>
              <a:rPr lang="ko-KR" altLang="en-US" dirty="0"/>
              <a:t>적용 버튼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71F26-8ECD-FA12-25A8-3B3CD954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81068-4435-C6FA-AC89-CEC23AB1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72" y="2097419"/>
            <a:ext cx="7381456" cy="441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89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479CC-83EF-8D82-AEE7-794F9964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</a:t>
            </a:r>
            <a:r>
              <a:rPr lang="ko-KR" altLang="en-US" dirty="0"/>
              <a:t> 접속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450DA-5A97-190C-109F-B01825455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337B7B-AC07-246F-04AC-8EF55CDD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DE3DE6-AB49-6244-108F-2D3A3EBEC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70"/>
          <a:stretch/>
        </p:blipFill>
        <p:spPr>
          <a:xfrm>
            <a:off x="2799810" y="965202"/>
            <a:ext cx="6592380" cy="55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3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C8F6A-5679-0F72-50A7-DC7EF76F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통신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52C7C-6EBC-126F-7154-4CD11A94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시작 해서 부팅시키고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Compute </a:t>
            </a:r>
            <a:r>
              <a:rPr lang="ko-KR" altLang="en-US" dirty="0"/>
              <a:t>에서 </a:t>
            </a:r>
            <a:r>
              <a:rPr lang="en-US" altLang="ko-KR" dirty="0"/>
              <a:t>ping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성공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563E2-97CF-3B64-BCF2-8A6F9275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3A1859-E85B-17BB-FF59-F4ADCE0C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913" y="2204485"/>
            <a:ext cx="7362688" cy="21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9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37B-9097-7195-4F17-13F58EB0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서버 중단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C42BA-3D8F-462B-E2C7-808CA9E3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에 설정된 </a:t>
            </a:r>
            <a:r>
              <a:rPr lang="en-US" altLang="ko-KR" dirty="0"/>
              <a:t>NFS </a:t>
            </a:r>
            <a:r>
              <a:rPr lang="ko-KR" altLang="en-US" dirty="0"/>
              <a:t>서버 동작을 중단시킴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E8043-4CAE-B6D5-6083-0320A469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556046-1B3F-8E3F-EC07-4F3AE9E5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3724200"/>
            <a:ext cx="6772275" cy="14287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D224B3-2A32-4796-C04B-53CA867A5C99}"/>
              </a:ext>
            </a:extLst>
          </p:cNvPr>
          <p:cNvSpPr/>
          <p:nvPr/>
        </p:nvSpPr>
        <p:spPr>
          <a:xfrm>
            <a:off x="2353840" y="2050609"/>
            <a:ext cx="7470143" cy="1174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sudo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-s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systemctl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stop 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nfs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-kernel-server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systemctl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disable 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nfs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-kernel-server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rm /</a:t>
            </a:r>
            <a:r>
              <a:rPr lang="en-US" altLang="ko-KR" sz="1400" b="0" i="0" u="none" strike="noStrike" kern="1200" dirty="0" err="1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etc</a:t>
            </a: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/exports</a:t>
            </a:r>
            <a:endParaRPr lang="ko-KR" altLang="en-US" sz="1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90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27987-44B7-8E5F-7CD9-AABBDD8B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38562-6B8F-DB7B-5705-71F6EAB0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ko-KR" altLang="en-US" dirty="0"/>
              <a:t>부팅 시</a:t>
            </a:r>
            <a:r>
              <a:rPr lang="en-US" altLang="ko-KR" dirty="0"/>
              <a:t>, </a:t>
            </a:r>
            <a:r>
              <a:rPr lang="ko-KR" altLang="en-US" dirty="0"/>
              <a:t>자동 마운트가 아니라</a:t>
            </a:r>
            <a:r>
              <a:rPr lang="en-US" altLang="ko-KR" dirty="0"/>
              <a:t> </a:t>
            </a:r>
            <a:r>
              <a:rPr lang="ko-KR" altLang="en-US" dirty="0"/>
              <a:t>수동 마운트로 설정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마운트 불가 시</a:t>
            </a:r>
            <a:r>
              <a:rPr lang="en-US" altLang="ko-KR" dirty="0"/>
              <a:t>, </a:t>
            </a:r>
            <a:r>
              <a:rPr lang="ko-KR" altLang="en-US" dirty="0"/>
              <a:t>부팅이 안되거나 느려지는 문제 방지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20AC7D-298C-3B4A-8460-EAB14F72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E79057-8E6B-82BF-271C-5CF9017621B8}"/>
              </a:ext>
            </a:extLst>
          </p:cNvPr>
          <p:cNvSpPr/>
          <p:nvPr/>
        </p:nvSpPr>
        <p:spPr>
          <a:xfrm>
            <a:off x="868392" y="2403170"/>
            <a:ext cx="10455215" cy="522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10.0.0.11:/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/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noauto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0       0</a:t>
            </a:r>
            <a:endParaRPr lang="nl-NL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0D49A7-E4FE-3E64-118E-57EA13D2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74" y="3102656"/>
            <a:ext cx="6508650" cy="32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06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27987-44B7-8E5F-7CD9-AABBDD8B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NFS </a:t>
            </a:r>
            <a:r>
              <a:rPr lang="ko-KR" altLang="en-US" dirty="0"/>
              <a:t>연결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38562-6B8F-DB7B-5705-71F6EAB0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마운트 및 연결 확인</a:t>
            </a:r>
            <a:r>
              <a:rPr lang="en-US" altLang="ko-KR" dirty="0"/>
              <a:t>. hosts </a:t>
            </a:r>
            <a:r>
              <a:rPr lang="ko-KR" altLang="en-US" dirty="0"/>
              <a:t>파일 복제 및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20AC7D-298C-3B4A-8460-EAB14F72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E79057-8E6B-82BF-271C-5CF9017621B8}"/>
              </a:ext>
            </a:extLst>
          </p:cNvPr>
          <p:cNvSpPr/>
          <p:nvPr/>
        </p:nvSpPr>
        <p:spPr>
          <a:xfrm>
            <a:off x="555064" y="1533377"/>
            <a:ext cx="11395198" cy="14000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mount /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nfs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ls -al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/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nfs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lnSpc>
                <a:spcPct val="120000"/>
              </a:lnSpc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df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-h</a:t>
            </a:r>
          </a:p>
          <a:p>
            <a:pPr rtl="0">
              <a:lnSpc>
                <a:spcPct val="12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cp /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nfs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/hosts /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681649-94AA-CDED-B083-A02A8988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740" y="3112947"/>
            <a:ext cx="5486522" cy="24913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FF211F5-4A70-B163-9A01-35C8648F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64" y="3112947"/>
            <a:ext cx="5854263" cy="28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45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7E8A4-6CDD-B227-2611-D1129580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hostname </a:t>
            </a:r>
            <a:r>
              <a:rPr lang="ko-KR" altLang="en-US" dirty="0"/>
              <a:t>으로 </a:t>
            </a:r>
            <a:r>
              <a:rPr lang="en-US" altLang="ko-KR" dirty="0"/>
              <a:t>ping test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5C921BF-E760-16C0-5C86-8870D640B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50" y="2059320"/>
            <a:ext cx="11652250" cy="3358484"/>
          </a:xfrm>
          <a:noFill/>
          <a:ln>
            <a:solidFill>
              <a:schemeClr val="tx1"/>
            </a:solidFill>
          </a:ln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0F48D-EEE2-505D-AE16-CBF8DD9A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62665B-CAFC-FC22-9589-DA7E7344F38D}"/>
              </a:ext>
            </a:extLst>
          </p:cNvPr>
          <p:cNvSpPr/>
          <p:nvPr/>
        </p:nvSpPr>
        <p:spPr>
          <a:xfrm>
            <a:off x="2760112" y="2887981"/>
            <a:ext cx="1514176" cy="267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F4CF14-B148-DF26-6EF7-A282C8A65620}"/>
              </a:ext>
            </a:extLst>
          </p:cNvPr>
          <p:cNvSpPr/>
          <p:nvPr/>
        </p:nvSpPr>
        <p:spPr>
          <a:xfrm>
            <a:off x="8824211" y="2887981"/>
            <a:ext cx="1297981" cy="267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11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C3FAC0EA-2AD9-4934-9885-1E63ED6E3EF8}"/>
              </a:ext>
            </a:extLst>
          </p:cNvPr>
          <p:cNvGrpSpPr/>
          <p:nvPr/>
        </p:nvGrpSpPr>
        <p:grpSpPr>
          <a:xfrm>
            <a:off x="6206414" y="721433"/>
            <a:ext cx="759936" cy="492790"/>
            <a:chOff x="6206414" y="721433"/>
            <a:chExt cx="759936" cy="49279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342279D-AAD3-4A37-A0D8-6B64EA0BC49B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8F83E2E2-ECD4-4A02-A543-0C856FDE8FC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A7733FA7-0308-4BD7-A8D9-8B719E65BFC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838CAF0C-5C6A-4374-B298-9A276310B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A73CA37-1856-419E-9D98-0C8C4A1C6F9B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F1FC266D-9043-4233-B55B-55BD89C9650E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8FEB3362-3086-4012-9DCD-F3E073780E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C08BCA7-E4D5-4DF1-9BBF-0A53E8EBDE6B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F74C3793-5BB0-4A85-BA7D-6AC3D7160BE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D8C06B-8EE7-4413-9769-9E7573232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BF35D97-2AD8-4EFE-A3CB-35DA8ACAA57D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B1717AE-C696-4B16-A5E5-D5402F0E4CF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F400BA5E-5F74-4525-9D51-0EF8E86C1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A9F67F1-57FB-40AC-AC9E-4F78CB8887EC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B0AC1A80-CAB4-45D1-81FA-00C332B57415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B4E28AB-D121-4879-8EAA-6E86AC2C86C3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634FFD5-D781-4193-B6BA-B52AB82E7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D81CD0-E091-4909-9762-D2B52D2E6D93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36159639-0AED-41C2-AF28-553C1186FAD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6C87AD31-CC50-4020-A6C4-4928E8B88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5F59D10D-13C3-4D87-8141-4E2842B54647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B0FC6D8F-034F-409F-AAD3-36AC3B5CAA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71C395A-8F06-4F00-9191-69988DF2DE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D49475B4-B493-48F8-9874-68AEF31388B8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57EE0543-82B4-4E18-99B0-69619DFE920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D6184932-0BF8-42D2-AC39-E0B64F010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0783C9EA-4532-451D-BABE-EAC90E217177}"/>
              </a:ext>
            </a:extLst>
          </p:cNvPr>
          <p:cNvGrpSpPr/>
          <p:nvPr/>
        </p:nvGrpSpPr>
        <p:grpSpPr>
          <a:xfrm>
            <a:off x="249479" y="4747575"/>
            <a:ext cx="759936" cy="492790"/>
            <a:chOff x="6206414" y="721433"/>
            <a:chExt cx="759936" cy="49279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D6DB782-13F5-427C-92BD-F3F3684CD2A6}"/>
                </a:ext>
              </a:extLst>
            </p:cNvPr>
            <p:cNvGrpSpPr/>
            <p:nvPr/>
          </p:nvGrpSpPr>
          <p:grpSpPr>
            <a:xfrm>
              <a:off x="6206414" y="721433"/>
              <a:ext cx="340486" cy="292527"/>
              <a:chOff x="6206414" y="721433"/>
              <a:chExt cx="340486" cy="292527"/>
            </a:xfrm>
          </p:grpSpPr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DA4F0ED-FD29-4B9D-AD56-362B79806427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8509CABB-E47C-45EE-9220-B2A741BB6E1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31666F74-70E3-4688-8EB1-B2E7CD7FE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4EFDD54-C803-4FC4-A2EB-F51199C3BF86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53E9712-AF5A-409D-A493-38C13D444CB0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FA366072-8F73-4358-A5EF-160371FF3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5602AD85-E9DF-43FB-B31E-86706F4D74A3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7" name="직선 연결선 136">
                  <a:extLst>
                    <a:ext uri="{FF2B5EF4-FFF2-40B4-BE49-F238E27FC236}">
                      <a16:creationId xmlns:a16="http://schemas.microsoft.com/office/drawing/2014/main" id="{842B31B2-0584-430F-B9E7-AC266F66756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>
                  <a:extLst>
                    <a:ext uri="{FF2B5EF4-FFF2-40B4-BE49-F238E27FC236}">
                      <a16:creationId xmlns:a16="http://schemas.microsoft.com/office/drawing/2014/main" id="{B9419F81-DC33-46F5-99E5-12816B4EB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0C5E709C-4B6F-42C1-A3DA-A6BFD38AE6EA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35" name="직선 연결선 134">
                  <a:extLst>
                    <a:ext uri="{FF2B5EF4-FFF2-40B4-BE49-F238E27FC236}">
                      <a16:creationId xmlns:a16="http://schemas.microsoft.com/office/drawing/2014/main" id="{1876AAEB-B033-437A-A7A0-A2D0CD0524D1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F9A4ACEC-BD14-4F24-96DF-3214B45A1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9C24CF56-C034-4A5A-BE1F-880C584D3AE0}"/>
                </a:ext>
              </a:extLst>
            </p:cNvPr>
            <p:cNvGrpSpPr/>
            <p:nvPr/>
          </p:nvGrpSpPr>
          <p:grpSpPr>
            <a:xfrm>
              <a:off x="6625864" y="921696"/>
              <a:ext cx="340486" cy="292527"/>
              <a:chOff x="6206414" y="721433"/>
              <a:chExt cx="340486" cy="292527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F6C5EF8-7ED0-4A61-93E5-4CB5E7F674E3}"/>
                  </a:ext>
                </a:extLst>
              </p:cNvPr>
              <p:cNvGrpSpPr/>
              <p:nvPr/>
            </p:nvGrpSpPr>
            <p:grpSpPr>
              <a:xfrm>
                <a:off x="6206414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32F7E54-3B96-4F9C-9E98-EC749E45E9EA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ACC9309A-2D86-430E-BCAB-E85B591AA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82273564-55E9-40B0-BA45-5AF3CFCFE507}"/>
                  </a:ext>
                </a:extLst>
              </p:cNvPr>
              <p:cNvGrpSpPr/>
              <p:nvPr/>
            </p:nvGrpSpPr>
            <p:grpSpPr>
              <a:xfrm>
                <a:off x="6438900" y="721433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72E36A62-4E88-4DB5-831A-AF061C58D0A8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A0FC426E-8101-4D19-8815-967A7248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9CD80741-EF10-4659-8C11-B81E83F44B4D}"/>
                  </a:ext>
                </a:extLst>
              </p:cNvPr>
              <p:cNvGrpSpPr/>
              <p:nvPr/>
            </p:nvGrpSpPr>
            <p:grpSpPr>
              <a:xfrm>
                <a:off x="6206414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87A7D2E-BBF6-409D-BA47-F124084C9257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D37F715E-8C9F-4845-8D29-0463DDC09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45A821AB-93B9-4079-B1D6-5E541097F474}"/>
                  </a:ext>
                </a:extLst>
              </p:cNvPr>
              <p:cNvGrpSpPr/>
              <p:nvPr/>
            </p:nvGrpSpPr>
            <p:grpSpPr>
              <a:xfrm>
                <a:off x="6438900" y="905960"/>
                <a:ext cx="108000" cy="108000"/>
                <a:chOff x="4080671" y="783379"/>
                <a:chExt cx="108000" cy="108000"/>
              </a:xfrm>
            </p:grpSpPr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C170826-824D-4E6F-B1BA-B225653DC55D}"/>
                    </a:ext>
                  </a:extLst>
                </p:cNvPr>
                <p:cNvCxnSpPr/>
                <p:nvPr/>
              </p:nvCxnSpPr>
              <p:spPr>
                <a:xfrm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76B7190-6E98-4EA2-B8F2-62D71D4A7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080671" y="837379"/>
                  <a:ext cx="108000" cy="0"/>
                </a:xfrm>
                <a:prstGeom prst="line">
                  <a:avLst/>
                </a:prstGeom>
                <a:ln w="12700" cap="rnd">
                  <a:solidFill>
                    <a:srgbClr val="00206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E63748D-2B11-413B-B0A8-1EA679D1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r="19511"/>
          <a:stretch/>
        </p:blipFill>
        <p:spPr>
          <a:xfrm>
            <a:off x="6877050" y="0"/>
            <a:ext cx="5789811" cy="6858000"/>
          </a:xfrm>
          <a:custGeom>
            <a:avLst/>
            <a:gdLst>
              <a:gd name="connsiteX0" fmla="*/ 1714500 w 5753099"/>
              <a:gd name="connsiteY0" fmla="*/ 0 h 6858000"/>
              <a:gd name="connsiteX1" fmla="*/ 5753099 w 5753099"/>
              <a:gd name="connsiteY1" fmla="*/ 0 h 6858000"/>
              <a:gd name="connsiteX2" fmla="*/ 5753099 w 5753099"/>
              <a:gd name="connsiteY2" fmla="*/ 6858000 h 6858000"/>
              <a:gd name="connsiteX3" fmla="*/ 0 w 57530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3099" h="6858000">
                <a:moveTo>
                  <a:pt x="1714500" y="0"/>
                </a:moveTo>
                <a:lnTo>
                  <a:pt x="5753099" y="0"/>
                </a:lnTo>
                <a:lnTo>
                  <a:pt x="57530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55A91D-426C-4F40-98EB-5C7A0A53614D}"/>
              </a:ext>
            </a:extLst>
          </p:cNvPr>
          <p:cNvGrpSpPr/>
          <p:nvPr/>
        </p:nvGrpSpPr>
        <p:grpSpPr>
          <a:xfrm>
            <a:off x="810496" y="5564594"/>
            <a:ext cx="4500895" cy="680757"/>
            <a:chOff x="810496" y="5564594"/>
            <a:chExt cx="4500895" cy="68075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9248C-752E-4BCA-9E33-5F1AF6B6D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22"/>
            <a:stretch/>
          </p:blipFill>
          <p:spPr>
            <a:xfrm>
              <a:off x="3398063" y="5946618"/>
              <a:ext cx="1913328" cy="2987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4DB6631-6BC7-492C-ADF6-BC3D49FC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5" t="21574" r="7549" b="24303"/>
            <a:stretch/>
          </p:blipFill>
          <p:spPr>
            <a:xfrm>
              <a:off x="810496" y="5946618"/>
              <a:ext cx="1483948" cy="2987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B4A5A7A-E892-46DF-B290-3CE251F7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014" y="5564594"/>
              <a:ext cx="1162377" cy="331598"/>
            </a:xfrm>
            <a:prstGeom prst="rect">
              <a:avLst/>
            </a:prstGeom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AF6F8-A3AF-4EA5-8C8F-05CB6B28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96" y="5580993"/>
              <a:ext cx="1318150" cy="2988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B477EB-A1ED-430D-BAF3-3676943C5E0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521" y="5564594"/>
              <a:ext cx="1512000" cy="298800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C55DB87-4594-42F1-94AF-9AB2FC613175}"/>
              </a:ext>
            </a:extLst>
          </p:cNvPr>
          <p:cNvSpPr txBox="1"/>
          <p:nvPr/>
        </p:nvSpPr>
        <p:spPr>
          <a:xfrm>
            <a:off x="2128646" y="1453977"/>
            <a:ext cx="328487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kumimoji="0" lang="en-US" altLang="ko-KR" sz="4800" b="0" i="0" u="none" strike="noStrike" kern="1200" cap="none" spc="300" normalizeH="0" baseline="0" noProof="0" dirty="0">
                <a:ln w="12700" cap="sq">
                  <a:solidFill>
                    <a:prstClr val="black"/>
                  </a:solidFill>
                  <a:miter lim="800000"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FEC8A-3C0F-4FE8-94BC-DCE3FC0D9D6B}"/>
              </a:ext>
            </a:extLst>
          </p:cNvPr>
          <p:cNvSpPr txBox="1"/>
          <p:nvPr/>
        </p:nvSpPr>
        <p:spPr>
          <a:xfrm>
            <a:off x="537499" y="2628857"/>
            <a:ext cx="6912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온라인 콘텐츠는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2024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년도 과학기술 정보통신부 및 정보통신기획평가원의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중심대학사업’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지원을 받아 제작되었습니다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(2022-0-01067)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본 결과물의 내용을 전재할 수 없으며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재사용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 때에는 반드시 과학기술정보통신부와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정보통신기획평가원이 지원한 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중심대학’의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결과물이라는 출처를 밝혀야 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0F0964-ACFA-862D-52F3-74E7B430FE47}"/>
              </a:ext>
            </a:extLst>
          </p:cNvPr>
          <p:cNvSpPr txBox="1"/>
          <p:nvPr/>
        </p:nvSpPr>
        <p:spPr>
          <a:xfrm>
            <a:off x="396900" y="64690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강의자료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https://github.com/JBNU-JEduTools/OpenStackPractice</a:t>
            </a:r>
          </a:p>
        </p:txBody>
      </p:sp>
    </p:spTree>
    <p:extLst>
      <p:ext uri="{BB962C8B-B14F-4D97-AF65-F5344CB8AC3E}">
        <p14:creationId xmlns:p14="http://schemas.microsoft.com/office/powerpoint/2010/main" val="195509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1DB72-AACF-8652-400A-EFDE98DE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Ubuntu Linux VM</a:t>
            </a:r>
            <a:r>
              <a:rPr lang="ko-KR" altLang="en-US" dirty="0"/>
              <a:t> 첫 부팅 후</a:t>
            </a:r>
            <a:r>
              <a:rPr lang="en-US" altLang="ko-KR" dirty="0"/>
              <a:t>, </a:t>
            </a:r>
            <a:r>
              <a:rPr lang="ko-KR" altLang="en-US" dirty="0"/>
              <a:t>기본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8544F-59CF-B6E4-A272-FFE55350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52" y="965202"/>
            <a:ext cx="11652010" cy="5811282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sudo</a:t>
            </a:r>
            <a:r>
              <a:rPr lang="en-US" altLang="ko-KR" dirty="0"/>
              <a:t> -s</a:t>
            </a:r>
          </a:p>
          <a:p>
            <a:pPr lvl="1"/>
            <a:r>
              <a:rPr lang="en-US" altLang="ko-KR" dirty="0"/>
              <a:t>ubuntu </a:t>
            </a:r>
            <a:r>
              <a:rPr lang="ko-KR" altLang="en-US" dirty="0"/>
              <a:t>암호를 입력하여 루트 권한 진입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sudoers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ko-KR" altLang="en-US" dirty="0"/>
              <a:t>편의 상</a:t>
            </a:r>
            <a:r>
              <a:rPr lang="en-US" altLang="ko-KR" dirty="0"/>
              <a:t>, ubuntu </a:t>
            </a:r>
            <a:r>
              <a:rPr lang="ko-KR" altLang="en-US" dirty="0"/>
              <a:t>계정으로 루트 권한 진입할 때 비밀번호를 묻지 않도록 함</a:t>
            </a:r>
            <a:endParaRPr lang="en-US" altLang="ko-KR" dirty="0"/>
          </a:p>
          <a:p>
            <a:pPr lvl="1"/>
            <a:r>
              <a:rPr lang="ko-KR" altLang="en-US" dirty="0"/>
              <a:t>맨 아랫줄에 아래 내용 삽입</a:t>
            </a:r>
            <a:endParaRPr lang="en-US" altLang="ko-KR" dirty="0"/>
          </a:p>
          <a:p>
            <a:pPr lvl="1"/>
            <a:r>
              <a:rPr lang="en-US" altLang="ko-KR" dirty="0"/>
              <a:t>ubuntu  ALL=(ALL:ALL) NOPASSWD:ALL</a:t>
            </a:r>
          </a:p>
          <a:p>
            <a:r>
              <a:rPr lang="en-US" altLang="ko-KR" dirty="0"/>
              <a:t>ssh </a:t>
            </a:r>
            <a:r>
              <a:rPr lang="ko-KR" altLang="en-US" dirty="0"/>
              <a:t>설정 수정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lvl="1"/>
            <a:r>
              <a:rPr lang="ko-KR" altLang="en-US" dirty="0"/>
              <a:t>편의 상</a:t>
            </a:r>
            <a:r>
              <a:rPr lang="en-US" altLang="ko-KR" dirty="0"/>
              <a:t>, </a:t>
            </a:r>
            <a:r>
              <a:rPr lang="ko-KR" altLang="en-US" dirty="0"/>
              <a:t>패스워드 로그인을 허용함</a:t>
            </a:r>
            <a:endParaRPr lang="en-US" altLang="ko-KR" dirty="0"/>
          </a:p>
          <a:p>
            <a:pPr lvl="2"/>
            <a:r>
              <a:rPr lang="en-US" altLang="ko-KR" dirty="0" err="1"/>
              <a:t>PasswordAuthentication</a:t>
            </a:r>
            <a:r>
              <a:rPr lang="en-US" altLang="ko-KR" dirty="0"/>
              <a:t> yes</a:t>
            </a:r>
          </a:p>
          <a:p>
            <a:pPr lvl="2"/>
            <a:r>
              <a:rPr lang="ko-KR" altLang="en-US" dirty="0"/>
              <a:t>실제 운영 시에는 </a:t>
            </a:r>
            <a:r>
              <a:rPr lang="en-US" altLang="ko-KR" dirty="0"/>
              <a:t>SSH key</a:t>
            </a:r>
            <a:r>
              <a:rPr lang="ko-KR" altLang="en-US" dirty="0"/>
              <a:t> 만 이용해 로그인하도록 설정하는 것이 보안 상 적절함</a:t>
            </a:r>
          </a:p>
          <a:p>
            <a:pPr lvl="1"/>
            <a:r>
              <a:rPr lang="ko-KR" altLang="en-US" dirty="0"/>
              <a:t>보안 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well-known port </a:t>
            </a:r>
            <a:r>
              <a:rPr lang="ko-KR" altLang="en-US" dirty="0"/>
              <a:t>인 </a:t>
            </a:r>
            <a:r>
              <a:rPr lang="en-US" altLang="ko-KR" dirty="0"/>
              <a:t>22</a:t>
            </a:r>
            <a:r>
              <a:rPr lang="ko-KR" altLang="en-US" dirty="0"/>
              <a:t>를 사용하지 않도록 함</a:t>
            </a:r>
            <a:endParaRPr lang="en-US" altLang="ko-KR" dirty="0"/>
          </a:p>
          <a:p>
            <a:pPr lvl="2"/>
            <a:r>
              <a:rPr lang="en-US" altLang="ko-KR" dirty="0"/>
              <a:t>Port</a:t>
            </a:r>
            <a:r>
              <a:rPr lang="ko-KR" altLang="en-US" dirty="0"/>
              <a:t> </a:t>
            </a:r>
            <a:r>
              <a:rPr lang="en-US" altLang="ko-KR" dirty="0"/>
              <a:t>7890 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SSH Daemon</a:t>
            </a:r>
            <a:r>
              <a:rPr lang="ko-KR" altLang="en-US" dirty="0"/>
              <a:t> 재시작</a:t>
            </a:r>
            <a:endParaRPr lang="en-US" altLang="ko-KR" dirty="0"/>
          </a:p>
          <a:p>
            <a:pPr lvl="2"/>
            <a:r>
              <a:rPr lang="en-US" altLang="ko-KR" dirty="0" err="1"/>
              <a:t>systemctl</a:t>
            </a:r>
            <a:r>
              <a:rPr lang="en-US" altLang="ko-KR" dirty="0"/>
              <a:t> restart ssh</a:t>
            </a:r>
          </a:p>
          <a:p>
            <a:r>
              <a:rPr lang="ko-KR" altLang="en-US" dirty="0"/>
              <a:t>시스템 종료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shutdown -h now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169E35-9305-A7DC-1A81-0B6C7C2A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D22FB4-65E8-66D8-5B78-820F78230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24"/>
          <a:stretch/>
        </p:blipFill>
        <p:spPr>
          <a:xfrm>
            <a:off x="6729971" y="3594603"/>
            <a:ext cx="4510262" cy="7876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02D8BF-80B4-4C77-BA2B-63C66EBA0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0" b="17880"/>
          <a:stretch/>
        </p:blipFill>
        <p:spPr>
          <a:xfrm>
            <a:off x="6729970" y="4960305"/>
            <a:ext cx="4627156" cy="2759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492F15-DDBD-F850-8F1D-DCA2A1C790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76"/>
          <a:stretch/>
        </p:blipFill>
        <p:spPr>
          <a:xfrm>
            <a:off x="6729970" y="959499"/>
            <a:ext cx="4819357" cy="5845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7B51CB-C976-0A18-9394-488A03E89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021" y="5404379"/>
            <a:ext cx="5297961" cy="8497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5326BF9-02CA-BB3B-24E8-E793F9017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970" y="2611033"/>
            <a:ext cx="4522062" cy="6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9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3BB6E-287B-3E9A-2000-26637DA8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NIC </a:t>
            </a:r>
            <a:r>
              <a:rPr lang="ko-KR" altLang="en-US" dirty="0"/>
              <a:t>추가 및 </a:t>
            </a:r>
            <a:r>
              <a:rPr lang="en-US" altLang="ko-KR" dirty="0"/>
              <a:t>MAC </a:t>
            </a:r>
            <a:r>
              <a:rPr lang="ko-KR" altLang="en-US" dirty="0"/>
              <a:t>주소 확인</a:t>
            </a:r>
            <a:r>
              <a:rPr lang="en-US" altLang="ko-KR" dirty="0"/>
              <a:t>, VM </a:t>
            </a:r>
            <a:r>
              <a:rPr lang="ko-KR" altLang="en-US" dirty="0"/>
              <a:t>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698FA-5875-6774-4959-DE9E4C3B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7D98B-BB0F-C0A9-9528-A2F3DCAC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199" y="929004"/>
            <a:ext cx="6372115" cy="2499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D2710C-A6BE-E4DE-F751-72918685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46" y="3716400"/>
            <a:ext cx="6372115" cy="2551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BC325CC-2732-CB0D-7B43-DF19F09399E7}"/>
              </a:ext>
            </a:extLst>
          </p:cNvPr>
          <p:cNvSpPr/>
          <p:nvPr/>
        </p:nvSpPr>
        <p:spPr>
          <a:xfrm>
            <a:off x="4292601" y="1538173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100CB9-6300-E65D-1129-9D87EA969565}"/>
              </a:ext>
            </a:extLst>
          </p:cNvPr>
          <p:cNvSpPr/>
          <p:nvPr/>
        </p:nvSpPr>
        <p:spPr>
          <a:xfrm>
            <a:off x="5511801" y="1976960"/>
            <a:ext cx="860646" cy="454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E7174A-02CE-24C2-5F4B-6CB3596D981F}"/>
              </a:ext>
            </a:extLst>
          </p:cNvPr>
          <p:cNvSpPr/>
          <p:nvPr/>
        </p:nvSpPr>
        <p:spPr>
          <a:xfrm>
            <a:off x="5511801" y="2991293"/>
            <a:ext cx="860646" cy="199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A34644-14C8-9145-2B25-BD1FD1415C8D}"/>
              </a:ext>
            </a:extLst>
          </p:cNvPr>
          <p:cNvSpPr/>
          <p:nvPr/>
        </p:nvSpPr>
        <p:spPr>
          <a:xfrm>
            <a:off x="4864324" y="4297651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E24958-5CF3-8AF4-F60F-3830F3E90B0D}"/>
              </a:ext>
            </a:extLst>
          </p:cNvPr>
          <p:cNvSpPr/>
          <p:nvPr/>
        </p:nvSpPr>
        <p:spPr>
          <a:xfrm>
            <a:off x="5488104" y="4736438"/>
            <a:ext cx="2053923" cy="454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DCE12E-3A83-7D89-8743-6749D1A329E6}"/>
              </a:ext>
            </a:extLst>
          </p:cNvPr>
          <p:cNvSpPr/>
          <p:nvPr/>
        </p:nvSpPr>
        <p:spPr>
          <a:xfrm>
            <a:off x="5488105" y="5750771"/>
            <a:ext cx="860646" cy="199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6DACE8-9126-CE0D-1BB2-E031DA092D94}"/>
              </a:ext>
            </a:extLst>
          </p:cNvPr>
          <p:cNvSpPr/>
          <p:nvPr/>
        </p:nvSpPr>
        <p:spPr>
          <a:xfrm>
            <a:off x="5478063" y="5504569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64E38-1F66-4569-7DB0-F212ECA50EE8}"/>
              </a:ext>
            </a:extLst>
          </p:cNvPr>
          <p:cNvSpPr txBox="1"/>
          <p:nvPr/>
        </p:nvSpPr>
        <p:spPr>
          <a:xfrm>
            <a:off x="167965" y="5481183"/>
            <a:ext cx="2741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“</a:t>
            </a:r>
            <a:r>
              <a:rPr lang="ko-KR" altLang="en-US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모두 허용 으로 설정</a:t>
            </a:r>
            <a:r>
              <a:rPr lang="en-US" altLang="ko-KR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”</a:t>
            </a:r>
            <a:br>
              <a:rPr lang="en-US" altLang="ko-KR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18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</a:t>
            </a:r>
            <a:r>
              <a:rPr lang="ko-KR" altLang="en-US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강의자료에서 수정</a:t>
            </a:r>
            <a:r>
              <a:rPr lang="en-US" altLang="ko-KR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8CA47D3-CE24-A727-B29A-6A7E92B73385}"/>
              </a:ext>
            </a:extLst>
          </p:cNvPr>
          <p:cNvSpPr/>
          <p:nvPr/>
        </p:nvSpPr>
        <p:spPr>
          <a:xfrm>
            <a:off x="2823014" y="5504569"/>
            <a:ext cx="2568217" cy="2462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0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93700-B9C3-F7ED-4104-2D217BD6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VM </a:t>
            </a:r>
            <a:r>
              <a:rPr lang="ko-KR" altLang="en-US" dirty="0"/>
              <a:t>시작 후</a:t>
            </a:r>
            <a:r>
              <a:rPr lang="en-US" altLang="ko-KR" dirty="0"/>
              <a:t>, </a:t>
            </a:r>
            <a:r>
              <a:rPr lang="ko-KR" altLang="en-US" dirty="0"/>
              <a:t>내부에서 </a:t>
            </a:r>
            <a:r>
              <a:rPr lang="en-US" altLang="ko-KR" dirty="0"/>
              <a:t>NIC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1DEE3-13F9-DA4C-C171-44170D3D0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</a:t>
            </a:r>
            <a:r>
              <a:rPr lang="en-US" altLang="ko-KR" dirty="0"/>
              <a:t>: </a:t>
            </a:r>
            <a:r>
              <a:rPr lang="en-US" altLang="ko-KR" dirty="0" err="1"/>
              <a:t>ip</a:t>
            </a:r>
            <a:r>
              <a:rPr lang="en-US" altLang="ko-KR" dirty="0"/>
              <a:t> link show</a:t>
            </a:r>
          </a:p>
          <a:p>
            <a:pPr lvl="1"/>
            <a:r>
              <a:rPr lang="en-US" altLang="ko-KR" dirty="0"/>
              <a:t>NIC </a:t>
            </a:r>
            <a:r>
              <a:rPr lang="ko-KR" altLang="en-US" dirty="0"/>
              <a:t>이름</a:t>
            </a:r>
            <a:r>
              <a:rPr lang="en-US" altLang="ko-KR" dirty="0"/>
              <a:t>: enp0s3, enp0s8 (</a:t>
            </a:r>
            <a:r>
              <a:rPr lang="ko-KR" altLang="en-US" dirty="0"/>
              <a:t>각자 환경에 따라 다르므로 </a:t>
            </a:r>
            <a:r>
              <a:rPr lang="ko-KR" altLang="en-US" dirty="0" err="1"/>
              <a:t>주의깊게</a:t>
            </a:r>
            <a:r>
              <a:rPr lang="ko-KR" altLang="en-US" dirty="0"/>
              <a:t> 확인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주소</a:t>
            </a:r>
            <a:r>
              <a:rPr lang="en-US" altLang="ko-KR" dirty="0"/>
              <a:t>: 08:00:27:</a:t>
            </a:r>
            <a:r>
              <a:rPr lang="en-US" altLang="ko-KR" dirty="0">
                <a:solidFill>
                  <a:srgbClr val="FF0000"/>
                </a:solidFill>
              </a:rPr>
              <a:t>c6:ba:12</a:t>
            </a:r>
            <a:r>
              <a:rPr lang="en-US" altLang="ko-KR" dirty="0"/>
              <a:t>, 08:00:27:</a:t>
            </a:r>
            <a:r>
              <a:rPr lang="en-US" altLang="ko-KR" dirty="0">
                <a:solidFill>
                  <a:srgbClr val="FF0000"/>
                </a:solidFill>
              </a:rPr>
              <a:t>8a:06:61</a:t>
            </a:r>
          </a:p>
          <a:p>
            <a:pPr lvl="2"/>
            <a:r>
              <a:rPr lang="en-US" altLang="ko-KR" dirty="0"/>
              <a:t>VirtualBox </a:t>
            </a:r>
            <a:r>
              <a:rPr lang="ko-KR" altLang="en-US" dirty="0"/>
              <a:t>에서의 설정과 비교해서 인터페이스 역할 확인</a:t>
            </a:r>
            <a:endParaRPr lang="en-US" altLang="ko-KR" dirty="0"/>
          </a:p>
          <a:p>
            <a:pPr lvl="1"/>
            <a:r>
              <a:rPr lang="ko-KR" altLang="en-US" dirty="0"/>
              <a:t>상태</a:t>
            </a:r>
            <a:endParaRPr lang="en-US" altLang="ko-KR" dirty="0"/>
          </a:p>
          <a:p>
            <a:pPr lvl="2"/>
            <a:r>
              <a:rPr lang="en-US" altLang="ko-KR" dirty="0"/>
              <a:t>management network </a:t>
            </a:r>
            <a:r>
              <a:rPr lang="ko-KR" altLang="en-US" dirty="0"/>
              <a:t>로 연결된 </a:t>
            </a:r>
            <a:r>
              <a:rPr lang="en-US" altLang="ko-KR" dirty="0"/>
              <a:t>enp0s3 </a:t>
            </a:r>
            <a:r>
              <a:rPr lang="ko-KR" altLang="en-US" dirty="0"/>
              <a:t>는 </a:t>
            </a:r>
            <a:r>
              <a:rPr lang="en-US" altLang="ko-KR" dirty="0"/>
              <a:t>UP</a:t>
            </a:r>
            <a:r>
              <a:rPr lang="ko-KR" altLang="en-US" dirty="0"/>
              <a:t> 상태로</a:t>
            </a:r>
            <a:r>
              <a:rPr lang="en-US" altLang="ko-KR" dirty="0"/>
              <a:t>, </a:t>
            </a:r>
            <a:r>
              <a:rPr lang="ko-KR" altLang="en-US" dirty="0"/>
              <a:t>연결된 상태</a:t>
            </a:r>
            <a:endParaRPr lang="en-US" altLang="ko-KR" dirty="0"/>
          </a:p>
          <a:p>
            <a:pPr lvl="2"/>
            <a:r>
              <a:rPr lang="en-US" altLang="ko-KR" dirty="0"/>
              <a:t>provider network </a:t>
            </a:r>
            <a:r>
              <a:rPr lang="ko-KR" altLang="en-US" dirty="0"/>
              <a:t>에 연결할 </a:t>
            </a:r>
            <a:r>
              <a:rPr lang="en-US" altLang="ko-KR" dirty="0"/>
              <a:t>enp0s8 </a:t>
            </a:r>
            <a:r>
              <a:rPr lang="ko-KR" altLang="en-US" dirty="0"/>
              <a:t>은 </a:t>
            </a:r>
            <a:r>
              <a:rPr lang="en-US" altLang="ko-KR" dirty="0"/>
              <a:t>DOWN </a:t>
            </a:r>
            <a:r>
              <a:rPr lang="ko-KR" altLang="en-US" dirty="0"/>
              <a:t>상태로</a:t>
            </a:r>
            <a:r>
              <a:rPr lang="en-US" altLang="ko-KR" dirty="0"/>
              <a:t>, </a:t>
            </a:r>
            <a:r>
              <a:rPr lang="ko-KR" altLang="en-US" dirty="0"/>
              <a:t>연결 안됨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E46CA-D403-A99E-F98A-C089C199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3BE66F-4AB9-65BC-209B-919AC4C7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956" y="4331714"/>
            <a:ext cx="8371476" cy="21787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0BABDF3-7166-2500-1825-E9335670E849}"/>
              </a:ext>
            </a:extLst>
          </p:cNvPr>
          <p:cNvSpPr/>
          <p:nvPr/>
        </p:nvSpPr>
        <p:spPr>
          <a:xfrm>
            <a:off x="2102294" y="5295010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4B9C8C-17B0-79FF-5486-B597323F8040}"/>
              </a:ext>
            </a:extLst>
          </p:cNvPr>
          <p:cNvSpPr/>
          <p:nvPr/>
        </p:nvSpPr>
        <p:spPr>
          <a:xfrm>
            <a:off x="2102294" y="5842007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0E610-1A8A-5A4B-B229-1DB8866AAAED}"/>
              </a:ext>
            </a:extLst>
          </p:cNvPr>
          <p:cNvSpPr/>
          <p:nvPr/>
        </p:nvSpPr>
        <p:spPr>
          <a:xfrm>
            <a:off x="3268332" y="5660061"/>
            <a:ext cx="1676399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C59788-B540-D47F-7178-BF1680867E5C}"/>
              </a:ext>
            </a:extLst>
          </p:cNvPr>
          <p:cNvSpPr/>
          <p:nvPr/>
        </p:nvSpPr>
        <p:spPr>
          <a:xfrm>
            <a:off x="3268332" y="6018438"/>
            <a:ext cx="1676399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3ECCBB-D273-00F5-56BB-8554FE6C63ED}"/>
              </a:ext>
            </a:extLst>
          </p:cNvPr>
          <p:cNvSpPr/>
          <p:nvPr/>
        </p:nvSpPr>
        <p:spPr>
          <a:xfrm>
            <a:off x="8354239" y="5295010"/>
            <a:ext cx="917349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C8A028-1E58-F5C1-D146-3167A185D7A8}"/>
              </a:ext>
            </a:extLst>
          </p:cNvPr>
          <p:cNvSpPr/>
          <p:nvPr/>
        </p:nvSpPr>
        <p:spPr>
          <a:xfrm>
            <a:off x="6883402" y="5861845"/>
            <a:ext cx="100595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29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53E4E09-333F-FD44-3642-D120E98D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38" y="2608119"/>
            <a:ext cx="7082226" cy="36198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C93700-B9C3-F7ED-4104-2D217BD6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NIC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1DEE3-13F9-DA4C-C171-44170D3D0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확인</a:t>
            </a:r>
            <a:r>
              <a:rPr lang="en-US" altLang="ko-KR" dirty="0"/>
              <a:t>: </a:t>
            </a:r>
            <a:r>
              <a:rPr lang="en-US" altLang="ko-KR" dirty="0" err="1"/>
              <a:t>ifconfig</a:t>
            </a:r>
            <a:endParaRPr lang="en-US" altLang="ko-KR" dirty="0"/>
          </a:p>
          <a:p>
            <a:pPr lvl="1"/>
            <a:r>
              <a:rPr lang="en-US" altLang="ko-KR" dirty="0"/>
              <a:t>enp0s3 </a:t>
            </a:r>
            <a:r>
              <a:rPr lang="ko-KR" altLang="en-US" dirty="0"/>
              <a:t>는 </a:t>
            </a:r>
            <a:r>
              <a:rPr lang="en-US" altLang="ko-KR" dirty="0"/>
              <a:t>10.0.0.4 </a:t>
            </a:r>
            <a:r>
              <a:rPr lang="ko-KR" altLang="en-US" dirty="0"/>
              <a:t>로 </a:t>
            </a:r>
            <a:r>
              <a:rPr lang="en-US" altLang="ko-KR" dirty="0"/>
              <a:t>DHCP</a:t>
            </a:r>
            <a:r>
              <a:rPr lang="ko-KR" altLang="en-US" dirty="0"/>
              <a:t>가 할당해준 </a:t>
            </a:r>
            <a:r>
              <a:rPr lang="en-US" altLang="ko-KR" dirty="0"/>
              <a:t>IP</a:t>
            </a:r>
            <a:r>
              <a:rPr lang="ko-KR" altLang="en-US" dirty="0"/>
              <a:t>를 쓰고 있음</a:t>
            </a:r>
            <a:endParaRPr lang="en-US" altLang="ko-KR" dirty="0"/>
          </a:p>
          <a:p>
            <a:pPr lvl="1"/>
            <a:r>
              <a:rPr lang="en-US" altLang="ko-KR" dirty="0"/>
              <a:t>enp0s8 </a:t>
            </a:r>
            <a:r>
              <a:rPr lang="ko-KR" altLang="en-US" dirty="0"/>
              <a:t>은 설정이 되지 않아 표시되지 않음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E46CA-D403-A99E-F98A-C089C199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BABDF3-7166-2500-1825-E9335670E849}"/>
              </a:ext>
            </a:extLst>
          </p:cNvPr>
          <p:cNvSpPr/>
          <p:nvPr/>
        </p:nvSpPr>
        <p:spPr>
          <a:xfrm>
            <a:off x="2424412" y="2811582"/>
            <a:ext cx="765543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0E610-1A8A-5A4B-B229-1DB8866AAAED}"/>
              </a:ext>
            </a:extLst>
          </p:cNvPr>
          <p:cNvSpPr/>
          <p:nvPr/>
        </p:nvSpPr>
        <p:spPr>
          <a:xfrm>
            <a:off x="3694359" y="2989598"/>
            <a:ext cx="919205" cy="246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526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93700-B9C3-F7ED-4104-2D217BD6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</a:t>
            </a:r>
            <a:r>
              <a:rPr lang="en-US" altLang="ko-KR" dirty="0" err="1"/>
              <a:t>netplan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1DEE3-13F9-DA4C-C171-44170D3D0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Controller </a:t>
            </a:r>
            <a:r>
              <a:rPr lang="ko-KR" altLang="en-US" dirty="0"/>
              <a:t>주소를 </a:t>
            </a:r>
            <a:r>
              <a:rPr lang="en-US" altLang="ko-KR" dirty="0"/>
              <a:t>10.0.0.11 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ko-KR" altLang="en-US" dirty="0"/>
              <a:t>공식 매뉴얼의 자료와 동일하게 지정</a:t>
            </a:r>
            <a:endParaRPr lang="en-US" altLang="ko-KR" dirty="0"/>
          </a:p>
          <a:p>
            <a:pPr lvl="1"/>
            <a:r>
              <a:rPr lang="ko-KR" altLang="en-US" dirty="0"/>
              <a:t>수정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netplan</a:t>
            </a:r>
            <a:r>
              <a:rPr lang="en-US" altLang="ko-KR" dirty="0"/>
              <a:t>/00-installer-config.yaml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E46CA-D403-A99E-F98A-C089C199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9674E7-F4A0-8F6A-7381-10B2B4196B9A}"/>
              </a:ext>
            </a:extLst>
          </p:cNvPr>
          <p:cNvSpPr/>
          <p:nvPr/>
        </p:nvSpPr>
        <p:spPr>
          <a:xfrm>
            <a:off x="740801" y="2792813"/>
            <a:ext cx="10455215" cy="3388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network: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ethernets: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enp0s3: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addresses: [10.0.0.11/24]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routes: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  - to: default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    via: 10.0.0.1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nameservers: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  addresses: [8.8.8.8]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enp0s8: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dhcp4: no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    dhcp6: no</a:t>
            </a:r>
          </a:p>
          <a:p>
            <a:pPr rtl="0">
              <a:lnSpc>
                <a:spcPct val="120000"/>
              </a:lnSpc>
            </a:pPr>
            <a:r>
              <a:rPr lang="en-US" altLang="ko-KR" sz="1400" b="0" i="0" u="none" strike="noStrike" kern="1200" dirty="0">
                <a:solidFill>
                  <a:schemeClr val="tx1"/>
                </a:solidFill>
                <a:effectLst/>
                <a:latin typeface="Lucida Console" panose="020B0609040504020204" pitchFamily="49" charset="0"/>
              </a:rPr>
              <a:t>  version: 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1E8A4C-78AE-C9FC-5027-9E5578A2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265" y="2958872"/>
            <a:ext cx="5150331" cy="302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43017B-CB3B-CD90-AC31-4E003E6A662C}"/>
              </a:ext>
            </a:extLst>
          </p:cNvPr>
          <p:cNvSpPr txBox="1"/>
          <p:nvPr/>
        </p:nvSpPr>
        <p:spPr>
          <a:xfrm>
            <a:off x="3161413" y="2861563"/>
            <a:ext cx="2459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들여쓰기 주의</a:t>
            </a:r>
            <a:r>
              <a:rPr lang="en-US" altLang="ko-KR" b="1" dirty="0">
                <a:solidFill>
                  <a:srgbClr val="FF0000"/>
                </a:solidFill>
              </a:rPr>
              <a:t>!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63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93700-B9C3-F7ED-4104-2D217BD6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 변경</a:t>
            </a:r>
            <a:r>
              <a:rPr lang="en-US" altLang="ko-KR" dirty="0"/>
              <a:t>: </a:t>
            </a:r>
            <a:r>
              <a:rPr lang="ko-KR" altLang="en-US" dirty="0"/>
              <a:t>적용 및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1DEE3-13F9-DA4C-C171-44170D3D0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 후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netplan</a:t>
            </a:r>
            <a:r>
              <a:rPr lang="en-US" altLang="ko-KR" dirty="0"/>
              <a:t> apply</a:t>
            </a:r>
          </a:p>
          <a:p>
            <a:pPr lvl="1"/>
            <a:r>
              <a:rPr lang="ko-KR" altLang="en-US" dirty="0"/>
              <a:t>경고 메시지가 나와도 무방함</a:t>
            </a:r>
            <a:endParaRPr lang="en-US" altLang="ko-KR" dirty="0"/>
          </a:p>
          <a:p>
            <a:r>
              <a:rPr lang="ko-KR" altLang="en-US" dirty="0"/>
              <a:t>확인</a:t>
            </a:r>
            <a:r>
              <a:rPr lang="en-US" altLang="ko-KR" dirty="0"/>
              <a:t>: </a:t>
            </a:r>
            <a:r>
              <a:rPr lang="en-US" altLang="ko-KR" dirty="0" err="1"/>
              <a:t>ifconfig</a:t>
            </a:r>
            <a:endParaRPr lang="en-US" altLang="ko-KR" dirty="0"/>
          </a:p>
          <a:p>
            <a:pPr lvl="1"/>
            <a:r>
              <a:rPr lang="en-US" altLang="ko-KR" dirty="0"/>
              <a:t>enp0s3: </a:t>
            </a:r>
            <a:r>
              <a:rPr lang="ko-KR" altLang="en-US" dirty="0"/>
              <a:t>설정한 </a:t>
            </a:r>
            <a:r>
              <a:rPr lang="en-US" altLang="ko-KR" dirty="0"/>
              <a:t>IP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enp0s8: </a:t>
            </a:r>
            <a:r>
              <a:rPr lang="ko-KR" altLang="en-US" dirty="0"/>
              <a:t>설정되었으나</a:t>
            </a:r>
            <a:r>
              <a:rPr lang="en-US" altLang="ko-KR" dirty="0"/>
              <a:t>, IP</a:t>
            </a:r>
            <a:r>
              <a:rPr lang="ko-KR" altLang="en-US" dirty="0"/>
              <a:t> 없음</a:t>
            </a:r>
            <a:endParaRPr lang="en-US" altLang="ko-KR" dirty="0"/>
          </a:p>
          <a:p>
            <a:pPr lvl="2"/>
            <a:r>
              <a:rPr lang="ko-KR" altLang="en-US" dirty="0"/>
              <a:t>물리네트워크</a:t>
            </a:r>
            <a:r>
              <a:rPr lang="en-US" altLang="ko-KR" dirty="0"/>
              <a:t>(provider)</a:t>
            </a:r>
            <a:r>
              <a:rPr lang="ko-KR" altLang="en-US" dirty="0"/>
              <a:t>와 </a:t>
            </a:r>
            <a:br>
              <a:rPr lang="en-US" altLang="ko-KR" dirty="0"/>
            </a:br>
            <a:r>
              <a:rPr lang="ko-KR" altLang="en-US" dirty="0" err="1"/>
              <a:t>오픈스택</a:t>
            </a:r>
            <a:r>
              <a:rPr lang="ko-KR" altLang="en-US" dirty="0"/>
              <a:t> 위에 구성될</a:t>
            </a:r>
            <a:br>
              <a:rPr lang="en-US" altLang="ko-KR" dirty="0"/>
            </a:br>
            <a:r>
              <a:rPr lang="ko-KR" altLang="en-US" dirty="0"/>
              <a:t>가상네트워크를 연결하는 </a:t>
            </a:r>
            <a:r>
              <a:rPr lang="ko-KR" altLang="en-US" dirty="0" err="1"/>
              <a:t>브릿지로</a:t>
            </a:r>
            <a:r>
              <a:rPr lang="ko-KR" altLang="en-US" dirty="0"/>
              <a:t> 활용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E46CA-D403-A99E-F98A-C089C199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918D8-0472-4896-8BF2-63BC6246DCE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A8B0AF-55C2-3041-9500-762CFDBE5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78" b="5511"/>
          <a:stretch/>
        </p:blipFill>
        <p:spPr>
          <a:xfrm>
            <a:off x="4437685" y="1174333"/>
            <a:ext cx="7456064" cy="7507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DD58B-C9D8-92D2-B1A4-BE7FCFA2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420" y="2333087"/>
            <a:ext cx="5871730" cy="42776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90B2E2-6C95-A254-8748-31DCA2917E93}"/>
              </a:ext>
            </a:extLst>
          </p:cNvPr>
          <p:cNvSpPr/>
          <p:nvPr/>
        </p:nvSpPr>
        <p:spPr>
          <a:xfrm>
            <a:off x="5964385" y="2458291"/>
            <a:ext cx="644182" cy="243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F69C36-4B1F-00CD-93E1-AB27F25A0EE8}"/>
              </a:ext>
            </a:extLst>
          </p:cNvPr>
          <p:cNvSpPr/>
          <p:nvPr/>
        </p:nvSpPr>
        <p:spPr>
          <a:xfrm>
            <a:off x="5964385" y="3913020"/>
            <a:ext cx="644182" cy="243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534C44-F265-B932-080F-92A31AA07EE1}"/>
              </a:ext>
            </a:extLst>
          </p:cNvPr>
          <p:cNvSpPr/>
          <p:nvPr/>
        </p:nvSpPr>
        <p:spPr>
          <a:xfrm>
            <a:off x="7062358" y="2621082"/>
            <a:ext cx="834736" cy="243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47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27616</TotalTime>
  <Words>1282</Words>
  <Application>Microsoft Office PowerPoint</Application>
  <PresentationFormat>와이드스크린</PresentationFormat>
  <Paragraphs>260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(한글 글꼴 사용)</vt:lpstr>
      <vt:lpstr>맑은 고딕</vt:lpstr>
      <vt:lpstr>KoPub돋움체 Light</vt:lpstr>
      <vt:lpstr>KoPubWorld돋움체 Medium</vt:lpstr>
      <vt:lpstr>Wingdings</vt:lpstr>
      <vt:lpstr>Lucida Console</vt:lpstr>
      <vt:lpstr>KoPub돋움체 Bold</vt:lpstr>
      <vt:lpstr>Arial</vt:lpstr>
      <vt:lpstr>KoPubWorld돋움체 Light</vt:lpstr>
      <vt:lpstr>KoPubWorld돋움체 Bold</vt:lpstr>
      <vt:lpstr>KoPub돋움체 Medium</vt:lpstr>
      <vt:lpstr>Office 테마</vt:lpstr>
      <vt:lpstr>PowerPoint 프레젠테이션</vt:lpstr>
      <vt:lpstr>PowerPoint 프레젠테이션</vt:lpstr>
      <vt:lpstr>1. 구축 환경 구성: VM 추가 설정 및 NIC 추가 </vt:lpstr>
      <vt:lpstr>Ubuntu Linux VM 첫 부팅 후, 기본 설정</vt:lpstr>
      <vt:lpstr>네트워크 설정 변경: NIC 추가 및 MAC 주소 확인, VM 시작</vt:lpstr>
      <vt:lpstr>네트워크 설정 변경: VM 시작 후, 내부에서 NIC 확인</vt:lpstr>
      <vt:lpstr>네트워크 설정 변경: NIC 확인</vt:lpstr>
      <vt:lpstr>네트워크 설정 변경: netplan 수정</vt:lpstr>
      <vt:lpstr>네트워크 설정 변경: 적용 및 확인</vt:lpstr>
      <vt:lpstr>VirtualBox 포트포워딩 설정</vt:lpstr>
      <vt:lpstr>VirtualBox 포트포워딩 설정</vt:lpstr>
      <vt:lpstr>SSH 접속 후, 추가 설정 1</vt:lpstr>
      <vt:lpstr>SSH 접속 후, 추가 설정 2</vt:lpstr>
      <vt:lpstr>SSH 접속 후, 추가 설정 3</vt:lpstr>
      <vt:lpstr>SSH 접속 후, 추가 설정 4</vt:lpstr>
      <vt:lpstr>NFS 설정</vt:lpstr>
      <vt:lpstr>NFS 설정</vt:lpstr>
      <vt:lpstr>/etc/hosts 수정</vt:lpstr>
      <vt:lpstr>VirtualBox 게스트확장 프로그램 설치</vt:lpstr>
      <vt:lpstr>VirtualBox 게스트확장 프로그램 설치</vt:lpstr>
      <vt:lpstr>VirtualBox 게스트확장 프로그램 설치</vt:lpstr>
      <vt:lpstr>2. 구축 환경 구성: Controller, Compute 노드 구성</vt:lpstr>
      <vt:lpstr>Controller 스냅샷 생성 후, Compute 노드 생성</vt:lpstr>
      <vt:lpstr>VM 스냅샷</vt:lpstr>
      <vt:lpstr>스냅샷 기반 복제</vt:lpstr>
      <vt:lpstr>PowerPoint 프레젠테이션</vt:lpstr>
      <vt:lpstr>PowerPoint 프레젠테이션</vt:lpstr>
      <vt:lpstr>PowerPoint 프레젠테이션</vt:lpstr>
      <vt:lpstr>설정 완료 후 부팅 시작</vt:lpstr>
      <vt:lpstr>IP 주소 변경</vt:lpstr>
      <vt:lpstr>NAT 네트워크 포트포워딩 규칙 추가</vt:lpstr>
      <vt:lpstr>SSH 접속!</vt:lpstr>
      <vt:lpstr>Controller 통신 확인</vt:lpstr>
      <vt:lpstr>NFS 서버 중단</vt:lpstr>
      <vt:lpstr>NFS 연결</vt:lpstr>
      <vt:lpstr>NFS 연결 확인</vt:lpstr>
      <vt:lpstr>hostname 으로 ping test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jbnu</dc:creator>
  <cp:lastModifiedBy>박현찬</cp:lastModifiedBy>
  <cp:revision>325</cp:revision>
  <cp:lastPrinted>2022-12-21T02:49:19Z</cp:lastPrinted>
  <dcterms:created xsi:type="dcterms:W3CDTF">2022-12-19T00:58:46Z</dcterms:created>
  <dcterms:modified xsi:type="dcterms:W3CDTF">2024-09-10T01:00:18Z</dcterms:modified>
</cp:coreProperties>
</file>